
<file path=[Content_Types].xml><?xml version="1.0" encoding="utf-8"?>
<Types xmlns="http://schemas.openxmlformats.org/package/2006/content-types">
  <Default Extension="aac" ContentType="audio/aac"/>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30"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598" autoAdjust="0"/>
  </p:normalViewPr>
  <p:slideViewPr>
    <p:cSldViewPr snapToGrid="0">
      <p:cViewPr varScale="1">
        <p:scale>
          <a:sx n="62" d="100"/>
          <a:sy n="62" d="100"/>
        </p:scale>
        <p:origin x="82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aac>
</file>

<file path=ppt/media/media2.aac>
</file>

<file path=ppt/media/media3.aac>
</file>

<file path=ppt/media/media4.aac>
</file>

<file path=ppt/media/media5.aac>
</file>

<file path=ppt/media/media6.aac>
</file>

<file path=ppt/media/media7.aac>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C3FCC2-4E7A-4671-AA79-177CB194E449}" type="datetimeFigureOut">
              <a:rPr lang="en-US" smtClean="0"/>
              <a:t>6/20/2022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01C38D-F26D-4167-83EF-8774BC62D548}" type="slidenum">
              <a:rPr lang="en-US" smtClean="0"/>
              <a:t>‹#›</a:t>
            </a:fld>
            <a:endParaRPr lang="en-US"/>
          </a:p>
        </p:txBody>
      </p:sp>
    </p:spTree>
    <p:extLst>
      <p:ext uri="{BB962C8B-B14F-4D97-AF65-F5344CB8AC3E}">
        <p14:creationId xmlns:p14="http://schemas.microsoft.com/office/powerpoint/2010/main" val="33360506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
        <p:nvSpPr>
          <p:cNvPr id="18" name="Rectangle 17">
            <a:extLst>
              <a:ext uri="{FF2B5EF4-FFF2-40B4-BE49-F238E27FC236}">
                <a16:creationId xmlns:a16="http://schemas.microsoft.com/office/drawing/2014/main" id="{A662BC42-7485-7DB7-EBCB-CA21C831E5C5}"/>
              </a:ext>
            </a:extLst>
          </p:cNvPr>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20" name="Picture 19">
            <a:extLst>
              <a:ext uri="{FF2B5EF4-FFF2-40B4-BE49-F238E27FC236}">
                <a16:creationId xmlns:a16="http://schemas.microsoft.com/office/drawing/2014/main" id="{28205E91-2FDE-D520-D49C-915F1A35D4C7}"/>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648" r="13926" b="71478"/>
          <a:stretch/>
        </p:blipFill>
        <p:spPr>
          <a:xfrm>
            <a:off x="342899" y="4546601"/>
            <a:ext cx="11715751" cy="2025650"/>
          </a:xfrm>
          <a:prstGeom prst="rect">
            <a:avLst/>
          </a:prstGeom>
        </p:spPr>
      </p:pic>
    </p:spTree>
    <p:extLst>
      <p:ext uri="{BB962C8B-B14F-4D97-AF65-F5344CB8AC3E}">
        <p14:creationId xmlns:p14="http://schemas.microsoft.com/office/powerpoint/2010/main" val="13211764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744E560-77BF-4D1A-B6E7-CD55CE12B1B8}"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9379A-16E2-4C4A-96D0-A52C442257E7}" type="slidenum">
              <a:rPr lang="en-US" smtClean="0"/>
              <a:t>‹#›</a:t>
            </a:fld>
            <a:endParaRPr lang="en-US"/>
          </a:p>
        </p:txBody>
      </p:sp>
    </p:spTree>
    <p:extLst>
      <p:ext uri="{BB962C8B-B14F-4D97-AF65-F5344CB8AC3E}">
        <p14:creationId xmlns:p14="http://schemas.microsoft.com/office/powerpoint/2010/main" val="30840441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744E560-77BF-4D1A-B6E7-CD55CE12B1B8}"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9379A-16E2-4C4A-96D0-A52C442257E7}"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067263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744E560-77BF-4D1A-B6E7-CD55CE12B1B8}"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9379A-16E2-4C4A-96D0-A52C442257E7}" type="slidenum">
              <a:rPr lang="en-US" smtClean="0"/>
              <a:t>‹#›</a:t>
            </a:fld>
            <a:endParaRPr lang="en-US"/>
          </a:p>
        </p:txBody>
      </p:sp>
    </p:spTree>
    <p:extLst>
      <p:ext uri="{BB962C8B-B14F-4D97-AF65-F5344CB8AC3E}">
        <p14:creationId xmlns:p14="http://schemas.microsoft.com/office/powerpoint/2010/main" val="18175171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744E560-77BF-4D1A-B6E7-CD55CE12B1B8}"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9379A-16E2-4C4A-96D0-A52C442257E7}"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0560215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744E560-77BF-4D1A-B6E7-CD55CE12B1B8}"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9379A-16E2-4C4A-96D0-A52C442257E7}" type="slidenum">
              <a:rPr lang="en-US" smtClean="0"/>
              <a:t>‹#›</a:t>
            </a:fld>
            <a:endParaRPr lang="en-US"/>
          </a:p>
        </p:txBody>
      </p:sp>
    </p:spTree>
    <p:extLst>
      <p:ext uri="{BB962C8B-B14F-4D97-AF65-F5344CB8AC3E}">
        <p14:creationId xmlns:p14="http://schemas.microsoft.com/office/powerpoint/2010/main" val="3601054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744E560-77BF-4D1A-B6E7-CD55CE12B1B8}"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9379A-16E2-4C4A-96D0-A52C442257E7}" type="slidenum">
              <a:rPr lang="en-US" smtClean="0"/>
              <a:t>‹#›</a:t>
            </a:fld>
            <a:endParaRPr lang="en-US"/>
          </a:p>
        </p:txBody>
      </p:sp>
    </p:spTree>
    <p:extLst>
      <p:ext uri="{BB962C8B-B14F-4D97-AF65-F5344CB8AC3E}">
        <p14:creationId xmlns:p14="http://schemas.microsoft.com/office/powerpoint/2010/main" val="33678914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744E560-77BF-4D1A-B6E7-CD55CE12B1B8}"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9379A-16E2-4C4A-96D0-A52C442257E7}" type="slidenum">
              <a:rPr lang="en-US" smtClean="0"/>
              <a:t>‹#›</a:t>
            </a:fld>
            <a:endParaRPr lang="en-US"/>
          </a:p>
        </p:txBody>
      </p:sp>
    </p:spTree>
    <p:extLst>
      <p:ext uri="{BB962C8B-B14F-4D97-AF65-F5344CB8AC3E}">
        <p14:creationId xmlns:p14="http://schemas.microsoft.com/office/powerpoint/2010/main" val="16661873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F89203F-46EF-44A2-956A-7FF6AF93BE7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
          <a:stretch/>
        </p:blipFill>
        <p:spPr>
          <a:xfrm>
            <a:off x="269032" y="4801396"/>
            <a:ext cx="11653936" cy="1786228"/>
          </a:xfrm>
          <a:prstGeom prst="rect">
            <a:avLst/>
          </a:prstGeom>
        </p:spPr>
      </p:pic>
      <p:sp>
        <p:nvSpPr>
          <p:cNvPr id="8" name="Content Placeholder 2">
            <a:extLst>
              <a:ext uri="{FF2B5EF4-FFF2-40B4-BE49-F238E27FC236}">
                <a16:creationId xmlns:a16="http://schemas.microsoft.com/office/drawing/2014/main" id="{D1D47175-944E-463B-ABBB-06669A473913}"/>
              </a:ext>
            </a:extLst>
          </p:cNvPr>
          <p:cNvSpPr>
            <a:spLocks noGrp="1"/>
          </p:cNvSpPr>
          <p:nvPr>
            <p:ph idx="1"/>
          </p:nvPr>
        </p:nvSpPr>
        <p:spPr>
          <a:xfrm>
            <a:off x="1090862" y="1507068"/>
            <a:ext cx="3192379" cy="4669896"/>
          </a:xfrm>
        </p:spPr>
        <p:txBody>
          <a:bodyPr anchor="ctr"/>
          <a:lstStyle>
            <a:lvl1pPr marL="0" indent="0" algn="l">
              <a:lnSpc>
                <a:spcPct val="150000"/>
              </a:lnSpc>
              <a:spcAft>
                <a:spcPts val="1200"/>
              </a:spcAft>
              <a:buSzPct val="25000"/>
              <a:buFont typeface="Segoe UI" panose="020B0502040204020203" pitchFamily="34" charset="0"/>
              <a:buChar char=" "/>
              <a:defRPr sz="1200"/>
            </a:lvl1pPr>
            <a:lvl2pPr marL="401638" indent="7938" algn="l">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Click to edit Master text styles</a:t>
            </a:r>
          </a:p>
          <a:p>
            <a:pPr lvl="1"/>
            <a:r>
              <a:rPr lang="en-US"/>
              <a:t>Second level</a:t>
            </a:r>
          </a:p>
        </p:txBody>
      </p:sp>
      <p:sp>
        <p:nvSpPr>
          <p:cNvPr id="9" name="Content Placeholder 2">
            <a:extLst>
              <a:ext uri="{FF2B5EF4-FFF2-40B4-BE49-F238E27FC236}">
                <a16:creationId xmlns:a16="http://schemas.microsoft.com/office/drawing/2014/main" id="{A40725B0-0DB7-41CE-9C4C-39E8D0F6325E}"/>
              </a:ext>
            </a:extLst>
          </p:cNvPr>
          <p:cNvSpPr>
            <a:spLocks noGrp="1"/>
          </p:cNvSpPr>
          <p:nvPr>
            <p:ph idx="13"/>
          </p:nvPr>
        </p:nvSpPr>
        <p:spPr>
          <a:xfrm>
            <a:off x="4395537" y="1507068"/>
            <a:ext cx="7143905" cy="4669896"/>
          </a:xfrm>
        </p:spPr>
        <p:txBody>
          <a:bodyPr anchor="ctr"/>
          <a:lstStyle>
            <a:lvl1pPr marL="0" indent="0">
              <a:spcAft>
                <a:spcPts val="1200"/>
              </a:spcAft>
              <a:buSzPct val="25000"/>
              <a:buFont typeface="Segoe UI" panose="020B0502040204020203" pitchFamily="34" charset="0"/>
              <a:buChar char=" "/>
              <a:defRPr sz="1200"/>
            </a:lvl1pPr>
            <a:lvl2pPr marL="401638" indent="7938">
              <a:spcBef>
                <a:spcPts val="600"/>
              </a:spcBef>
              <a:spcAft>
                <a:spcPts val="1200"/>
              </a:spcAft>
              <a:buFont typeface="Segoe UI" panose="020B0502040204020203" pitchFamily="34" charset="0"/>
              <a:buChar char=" "/>
              <a:defRPr sz="1200"/>
            </a:lvl2pPr>
            <a:lvl3pPr marL="1143000" indent="-228600">
              <a:buFont typeface="Segoe UI" panose="020B0502040204020203" pitchFamily="34" charset="0"/>
              <a:buChar char=" "/>
              <a:defRPr/>
            </a:lvl3pPr>
            <a:lvl4pPr marL="1600200" indent="-228600">
              <a:buFont typeface="Segoe UI" panose="020B0502040204020203" pitchFamily="34" charset="0"/>
              <a:buChar char=" "/>
              <a:defRPr/>
            </a:lvl4pPr>
            <a:lvl5pPr marL="2057400" indent="-228600">
              <a:buFont typeface="Segoe UI" panose="020B0502040204020203" pitchFamily="34" charset="0"/>
              <a:buChar char=" "/>
              <a:defRPr/>
            </a:lvl5pPr>
          </a:lstStyle>
          <a:p>
            <a:pPr lvl="0"/>
            <a:r>
              <a:rPr lang="en-US"/>
              <a:t>Click to edit Master text styles</a:t>
            </a:r>
          </a:p>
          <a:p>
            <a:pPr lvl="1"/>
            <a:r>
              <a:rPr lang="en-US"/>
              <a:t>Second level</a:t>
            </a:r>
          </a:p>
        </p:txBody>
      </p:sp>
      <p:sp>
        <p:nvSpPr>
          <p:cNvPr id="11" name="Title 10">
            <a:extLst>
              <a:ext uri="{FF2B5EF4-FFF2-40B4-BE49-F238E27FC236}">
                <a16:creationId xmlns:a16="http://schemas.microsoft.com/office/drawing/2014/main" id="{F9E63483-559C-4A6F-B04F-D6C56A3CC09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826776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Standard">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D258610D-0376-4D1E-8ED8-29382288BB0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41783" t="-3"/>
          <a:stretch/>
        </p:blipFill>
        <p:spPr>
          <a:xfrm>
            <a:off x="269032" y="4801396"/>
            <a:ext cx="11653936" cy="1786228"/>
          </a:xfrm>
          <a:prstGeom prst="rect">
            <a:avLst/>
          </a:prstGeom>
        </p:spPr>
      </p:pic>
      <p:sp>
        <p:nvSpPr>
          <p:cNvPr id="3" name="Title 2">
            <a:extLst>
              <a:ext uri="{FF2B5EF4-FFF2-40B4-BE49-F238E27FC236}">
                <a16:creationId xmlns:a16="http://schemas.microsoft.com/office/drawing/2014/main" id="{21C16CD2-606C-441E-BBA3-51767980CCA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6292096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EC758-D5F2-EC03-C4EE-38248B4E1944}"/>
              </a:ext>
            </a:extLst>
          </p:cNvPr>
          <p:cNvSpPr>
            <a:spLocks noGrp="1"/>
          </p:cNvSpPr>
          <p:nvPr>
            <p:ph type="title"/>
          </p:nvPr>
        </p:nvSpPr>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A474AFF-970A-482D-393A-CCC65DC0253D}"/>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2704FD7-848B-A289-5FC8-3E2CA50339AB}"/>
              </a:ext>
            </a:extLst>
          </p:cNvPr>
          <p:cNvSpPr>
            <a:spLocks noGrp="1"/>
          </p:cNvSpPr>
          <p:nvPr>
            <p:ph type="dt" sz="half" idx="10"/>
          </p:nvPr>
        </p:nvSpPr>
        <p:spPr/>
        <p:txBody>
          <a:bodyPr/>
          <a:lstStyle/>
          <a:p>
            <a:fld id="{4744E560-77BF-4D1A-B6E7-CD55CE12B1B8}" type="datetimeFigureOut">
              <a:rPr lang="en-US" smtClean="0"/>
              <a:t>6/20/2022</a:t>
            </a:fld>
            <a:endParaRPr lang="en-US"/>
          </a:p>
        </p:txBody>
      </p:sp>
      <p:sp>
        <p:nvSpPr>
          <p:cNvPr id="5" name="Footer Placeholder 4">
            <a:extLst>
              <a:ext uri="{FF2B5EF4-FFF2-40B4-BE49-F238E27FC236}">
                <a16:creationId xmlns:a16="http://schemas.microsoft.com/office/drawing/2014/main" id="{6E77C767-7A40-17C8-F916-3445F09440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1F0B19-B070-33AF-E6D4-7EB81AC7F59A}"/>
              </a:ext>
            </a:extLst>
          </p:cNvPr>
          <p:cNvSpPr>
            <a:spLocks noGrp="1"/>
          </p:cNvSpPr>
          <p:nvPr>
            <p:ph type="sldNum" sz="quarter" idx="12"/>
          </p:nvPr>
        </p:nvSpPr>
        <p:spPr/>
        <p:txBody>
          <a:bodyPr/>
          <a:lstStyle/>
          <a:p>
            <a:fld id="{3359379A-16E2-4C4A-96D0-A52C442257E7}"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pic>
        <p:nvPicPr>
          <p:cNvPr id="7" name="Picture 6">
            <a:extLst>
              <a:ext uri="{FF2B5EF4-FFF2-40B4-BE49-F238E27FC236}">
                <a16:creationId xmlns:a16="http://schemas.microsoft.com/office/drawing/2014/main" id="{7880B758-6E1F-2FC8-0D37-2E49E961FDEC}"/>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3"/>
          <a:stretch/>
        </p:blipFill>
        <p:spPr>
          <a:xfrm>
            <a:off x="269032" y="4801396"/>
            <a:ext cx="11653936" cy="1786228"/>
          </a:xfrm>
          <a:prstGeom prst="rect">
            <a:avLst/>
          </a:prstGeom>
        </p:spPr>
      </p:pic>
    </p:spTree>
    <p:extLst>
      <p:ext uri="{BB962C8B-B14F-4D97-AF65-F5344CB8AC3E}">
        <p14:creationId xmlns:p14="http://schemas.microsoft.com/office/powerpoint/2010/main" val="11748864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011B0-DFD5-6AB2-4588-B781FE29F5C0}"/>
              </a:ext>
            </a:extLst>
          </p:cNvPr>
          <p:cNvSpPr>
            <a:spLocks noGrp="1"/>
          </p:cNvSpPr>
          <p:nvPr>
            <p:ph type="title"/>
          </p:nvPr>
        </p:nvSpPr>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55DC520-4A8F-8145-D646-B81854C78F81}"/>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68407B3-68A9-1581-68C5-BBCD8C019FB8}"/>
              </a:ext>
            </a:extLst>
          </p:cNvPr>
          <p:cNvSpPr>
            <a:spLocks noGrp="1"/>
          </p:cNvSpPr>
          <p:nvPr>
            <p:ph type="dt" sz="half" idx="10"/>
          </p:nvPr>
        </p:nvSpPr>
        <p:spPr/>
        <p:txBody>
          <a:bodyPr/>
          <a:lstStyle/>
          <a:p>
            <a:fld id="{4744E560-77BF-4D1A-B6E7-CD55CE12B1B8}" type="datetimeFigureOut">
              <a:rPr lang="en-US" smtClean="0"/>
              <a:t>6/20/2022</a:t>
            </a:fld>
            <a:endParaRPr lang="en-US"/>
          </a:p>
        </p:txBody>
      </p:sp>
      <p:sp>
        <p:nvSpPr>
          <p:cNvPr id="5" name="Footer Placeholder 4">
            <a:extLst>
              <a:ext uri="{FF2B5EF4-FFF2-40B4-BE49-F238E27FC236}">
                <a16:creationId xmlns:a16="http://schemas.microsoft.com/office/drawing/2014/main" id="{59596695-8D01-4EDF-3F81-9283ECE363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2961AD-2C24-809F-5DF1-6486658B54BB}"/>
              </a:ext>
            </a:extLst>
          </p:cNvPr>
          <p:cNvSpPr>
            <a:spLocks noGrp="1"/>
          </p:cNvSpPr>
          <p:nvPr>
            <p:ph type="sldNum" sz="quarter" idx="12"/>
          </p:nvPr>
        </p:nvSpPr>
        <p:spPr/>
        <p:txBody>
          <a:bodyPr/>
          <a:lstStyle/>
          <a:p>
            <a:fld id="{3359379A-16E2-4C4A-96D0-A52C442257E7}" type="slidenum">
              <a:rPr lang="en-US" smtClean="0"/>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D0003-83F6-67CC-9E76-200242208B68}"/>
              </a:ext>
            </a:extLst>
          </p:cNvPr>
          <p:cNvSpPr>
            <a:spLocks noGrp="1"/>
          </p:cNvSpPr>
          <p:nvPr>
            <p:ph type="title"/>
          </p:nvPr>
        </p:nvSpPr>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D9E3466-4F3D-6A7C-F3FA-C249B05B31DF}"/>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8FE0A56-F198-4B9E-AE78-CA4E7E41A38B}"/>
              </a:ext>
            </a:extLst>
          </p:cNvPr>
          <p:cNvSpPr>
            <a:spLocks noGrp="1"/>
          </p:cNvSpPr>
          <p:nvPr>
            <p:ph type="dt" sz="half" idx="10"/>
          </p:nvPr>
        </p:nvSpPr>
        <p:spPr/>
        <p:txBody>
          <a:bodyPr/>
          <a:lstStyle/>
          <a:p>
            <a:fld id="{4744E560-77BF-4D1A-B6E7-CD55CE12B1B8}" type="datetimeFigureOut">
              <a:rPr lang="en-US" smtClean="0"/>
              <a:t>6/20/2022</a:t>
            </a:fld>
            <a:endParaRPr lang="en-US"/>
          </a:p>
        </p:txBody>
      </p:sp>
      <p:sp>
        <p:nvSpPr>
          <p:cNvPr id="5" name="Footer Placeholder 4">
            <a:extLst>
              <a:ext uri="{FF2B5EF4-FFF2-40B4-BE49-F238E27FC236}">
                <a16:creationId xmlns:a16="http://schemas.microsoft.com/office/drawing/2014/main" id="{EF66F4EF-14E6-A749-A775-8D12223556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30029A-F092-0446-0588-58E595A77C43}"/>
              </a:ext>
            </a:extLst>
          </p:cNvPr>
          <p:cNvSpPr>
            <a:spLocks noGrp="1"/>
          </p:cNvSpPr>
          <p:nvPr>
            <p:ph type="sldNum" sz="quarter" idx="12"/>
          </p:nvPr>
        </p:nvSpPr>
        <p:spPr/>
        <p:txBody>
          <a:bodyPr/>
          <a:lstStyle/>
          <a:p>
            <a:fld id="{3359379A-16E2-4C4A-96D0-A52C442257E7}"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744E560-77BF-4D1A-B6E7-CD55CE12B1B8}"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59379A-16E2-4C4A-96D0-A52C442257E7}" type="slidenum">
              <a:rPr lang="en-US" smtClean="0"/>
              <a:t>‹#›</a:t>
            </a:fld>
            <a:endParaRPr lang="en-US"/>
          </a:p>
        </p:txBody>
      </p:sp>
    </p:spTree>
    <p:extLst>
      <p:ext uri="{BB962C8B-B14F-4D97-AF65-F5344CB8AC3E}">
        <p14:creationId xmlns:p14="http://schemas.microsoft.com/office/powerpoint/2010/main" val="22165372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744E560-77BF-4D1A-B6E7-CD55CE12B1B8}" type="datetimeFigureOut">
              <a:rPr lang="en-US" smtClean="0"/>
              <a:t>6/20/2022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59379A-16E2-4C4A-96D0-A52C442257E7}" type="slidenum">
              <a:rPr lang="en-US" smtClean="0"/>
              <a:t>‹#›</a:t>
            </a:fld>
            <a:endParaRPr lang="en-US"/>
          </a:p>
        </p:txBody>
      </p:sp>
    </p:spTree>
    <p:extLst>
      <p:ext uri="{BB962C8B-B14F-4D97-AF65-F5344CB8AC3E}">
        <p14:creationId xmlns:p14="http://schemas.microsoft.com/office/powerpoint/2010/main" val="41274296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744E560-77BF-4D1A-B6E7-CD55CE12B1B8}" type="datetimeFigureOut">
              <a:rPr lang="en-US" smtClean="0"/>
              <a:t>6/20/2022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59379A-16E2-4C4A-96D0-A52C442257E7}" type="slidenum">
              <a:rPr lang="en-US" smtClean="0"/>
              <a:t>‹#›</a:t>
            </a:fld>
            <a:endParaRPr lang="en-US"/>
          </a:p>
        </p:txBody>
      </p:sp>
    </p:spTree>
    <p:extLst>
      <p:ext uri="{BB962C8B-B14F-4D97-AF65-F5344CB8AC3E}">
        <p14:creationId xmlns:p14="http://schemas.microsoft.com/office/powerpoint/2010/main" val="13352551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6/20/2022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
        <p:nvSpPr>
          <p:cNvPr id="6" name="Rectangle 5">
            <a:extLst>
              <a:ext uri="{FF2B5EF4-FFF2-40B4-BE49-F238E27FC236}">
                <a16:creationId xmlns:a16="http://schemas.microsoft.com/office/drawing/2014/main" id="{42C5F184-FA70-F5A5-E1A5-994D4E02CE6E}"/>
              </a:ext>
            </a:extLst>
          </p:cNvPr>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7" name="Straight Connector 6">
            <a:extLst>
              <a:ext uri="{FF2B5EF4-FFF2-40B4-BE49-F238E27FC236}">
                <a16:creationId xmlns:a16="http://schemas.microsoft.com/office/drawing/2014/main" id="{9BB93C73-4D64-90DE-02CC-C2E6D45F6EA9}"/>
              </a:ext>
            </a:extLst>
          </p:cNvPr>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637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6/20/2022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942917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744E560-77BF-4D1A-B6E7-CD55CE12B1B8}" type="datetimeFigureOut">
              <a:rPr lang="en-US" smtClean="0"/>
              <a:t>6/20/2022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59379A-16E2-4C4A-96D0-A52C442257E7}" type="slidenum">
              <a:rPr lang="en-US" smtClean="0"/>
              <a:t>‹#›</a:t>
            </a:fld>
            <a:endParaRPr lang="en-US"/>
          </a:p>
        </p:txBody>
      </p:sp>
    </p:spTree>
    <p:extLst>
      <p:ext uri="{BB962C8B-B14F-4D97-AF65-F5344CB8AC3E}">
        <p14:creationId xmlns:p14="http://schemas.microsoft.com/office/powerpoint/2010/main" val="17283003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744E560-77BF-4D1A-B6E7-CD55CE12B1B8}" type="datetimeFigureOut">
              <a:rPr lang="en-US" smtClean="0"/>
              <a:t>6/20/2022</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359379A-16E2-4C4A-96D0-A52C442257E7}" type="slidenum">
              <a:rPr lang="en-US" smtClean="0"/>
              <a:t>‹#›</a:t>
            </a:fld>
            <a:endParaRPr lang="en-US"/>
          </a:p>
        </p:txBody>
      </p:sp>
    </p:spTree>
    <p:extLst>
      <p:ext uri="{BB962C8B-B14F-4D97-AF65-F5344CB8AC3E}">
        <p14:creationId xmlns:p14="http://schemas.microsoft.com/office/powerpoint/2010/main" val="6508091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dashVert">
          <a:fgClr>
            <a:schemeClr val="accent1"/>
          </a:fgClr>
          <a:bgClr>
            <a:schemeClr val="bg1"/>
          </a:bgClr>
        </a:pattFill>
        <a:effectLst/>
      </p:bgPr>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744E560-77BF-4D1A-B6E7-CD55CE12B1B8}" type="datetimeFigureOut">
              <a:rPr lang="en-US" smtClean="0"/>
              <a:t>6/20/2022</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359379A-16E2-4C4A-96D0-A52C442257E7}" type="slidenum">
              <a:rPr lang="en-US" smtClean="0"/>
              <a:t>‹#›</a:t>
            </a:fld>
            <a:endParaRPr lang="en-US"/>
          </a:p>
        </p:txBody>
      </p:sp>
      <p:sp>
        <p:nvSpPr>
          <p:cNvPr id="18" name="Rectangle 17">
            <a:extLst>
              <a:ext uri="{FF2B5EF4-FFF2-40B4-BE49-F238E27FC236}">
                <a16:creationId xmlns:a16="http://schemas.microsoft.com/office/drawing/2014/main" id="{3B67D8E9-2C92-AED9-5D7F-731C3922804E}"/>
              </a:ext>
            </a:extLst>
          </p:cNvPr>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9" name="Straight Connector 18">
            <a:extLst>
              <a:ext uri="{FF2B5EF4-FFF2-40B4-BE49-F238E27FC236}">
                <a16:creationId xmlns:a16="http://schemas.microsoft.com/office/drawing/2014/main" id="{56781163-2190-DAC8-ACE2-E36DE6BD1D8D}"/>
              </a:ext>
            </a:extLst>
          </p:cNvPr>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0593066"/>
      </p:ext>
    </p:extLst>
  </p:cSld>
  <p:clrMap bg1="lt1" tx1="dk1" bg2="lt2" tx2="dk2" accent1="accent1" accent2="accent2" accent3="accent3" accent4="accent4" accent5="accent5" accent6="accent6" hlink="hlink" folHlink="folHlink"/>
  <p:sldLayoutIdLst>
    <p:sldLayoutId id="2147483831" r:id="rId1"/>
    <p:sldLayoutId id="2147483832" r:id="rId2"/>
    <p:sldLayoutId id="2147483833" r:id="rId3"/>
    <p:sldLayoutId id="2147483834" r:id="rId4"/>
    <p:sldLayoutId id="2147483835" r:id="rId5"/>
    <p:sldLayoutId id="2147483836" r:id="rId6"/>
    <p:sldLayoutId id="2147483837" r:id="rId7"/>
    <p:sldLayoutId id="2147483838" r:id="rId8"/>
    <p:sldLayoutId id="2147483839" r:id="rId9"/>
    <p:sldLayoutId id="2147483840" r:id="rId10"/>
    <p:sldLayoutId id="2147483841" r:id="rId11"/>
    <p:sldLayoutId id="2147483842" r:id="rId12"/>
    <p:sldLayoutId id="2147483843" r:id="rId13"/>
    <p:sldLayoutId id="2147483844" r:id="rId14"/>
    <p:sldLayoutId id="2147483845" r:id="rId15"/>
    <p:sldLayoutId id="2147483846" r:id="rId16"/>
    <p:sldLayoutId id="2147483847" r:id="rId17"/>
    <p:sldLayoutId id="2147483848" r:id="rId18"/>
    <p:sldLayoutId id="2147483650" r:id="rId19"/>
    <p:sldLayoutId id="2147483663" r:id="rId20"/>
    <p:sldLayoutId id="2147483662" r:id="rId21"/>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aac"/><Relationship Id="rId1" Type="http://schemas.microsoft.com/office/2007/relationships/media" Target="../media/media1.aac"/><Relationship Id="rId6" Type="http://schemas.openxmlformats.org/officeDocument/2006/relationships/hyperlink" Target="mailto:kdarch14@gmail.com" TargetMode="External"/><Relationship Id="rId5" Type="http://schemas.openxmlformats.org/officeDocument/2006/relationships/hyperlink" Target="mailto:prasantvkarn@gmail.com" TargetMode="External"/><Relationship Id="rId4" Type="http://schemas.openxmlformats.org/officeDocument/2006/relationships/hyperlink" Target="mailto:anki.das23@gmail.com"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microsoft.com/office/2007/relationships/media" Target="../media/media2.aac"/><Relationship Id="rId1" Type="http://schemas.openxmlformats.org/officeDocument/2006/relationships/audio" Target="NULL" TargetMode="External"/><Relationship Id="rId5" Type="http://schemas.openxmlformats.org/officeDocument/2006/relationships/image" Target="../media/image5.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8" Type="http://schemas.openxmlformats.org/officeDocument/2006/relationships/hyperlink" Target="http://localhost:8888/edit/Datamites%20Capstone%20Projects/Home%20loan%20default%20risk%20management/credit_card_balance.csv" TargetMode="External"/><Relationship Id="rId3" Type="http://schemas.openxmlformats.org/officeDocument/2006/relationships/slideLayout" Target="../slideLayouts/slideLayout17.xml"/><Relationship Id="rId7" Type="http://schemas.openxmlformats.org/officeDocument/2006/relationships/hyperlink" Target="http://localhost:8888/edit/Datamites%20Capstone%20Projects/Home%20loan%20default%20risk%20management/bureau.csv" TargetMode="External"/><Relationship Id="rId12" Type="http://schemas.openxmlformats.org/officeDocument/2006/relationships/image" Target="../media/image5.png"/><Relationship Id="rId2" Type="http://schemas.microsoft.com/office/2007/relationships/media" Target="../media/media3.aac"/><Relationship Id="rId1" Type="http://schemas.openxmlformats.org/officeDocument/2006/relationships/audio" Target="NULL" TargetMode="External"/><Relationship Id="rId6" Type="http://schemas.openxmlformats.org/officeDocument/2006/relationships/hyperlink" Target="http://localhost:8888/edit/Datamites%20Capstone%20Projects/Home%20loan%20default%20risk%20management/bureau_balance.csv" TargetMode="External"/><Relationship Id="rId11" Type="http://schemas.openxmlformats.org/officeDocument/2006/relationships/image" Target="../media/image7.png"/><Relationship Id="rId5" Type="http://schemas.openxmlformats.org/officeDocument/2006/relationships/hyperlink" Target="http://localhost:8888/edit/Datamites%20Capstone%20Projects/Home%20loan%20default%20risk%20management/previous_application.csv" TargetMode="External"/><Relationship Id="rId10" Type="http://schemas.openxmlformats.org/officeDocument/2006/relationships/hyperlink" Target="http://localhost:8888/edit/Datamites%20Capstone%20Projects/Home%20loan%20default%20risk%20management/POS_CASH_balance.csv" TargetMode="External"/><Relationship Id="rId4" Type="http://schemas.openxmlformats.org/officeDocument/2006/relationships/hyperlink" Target="http://localhost:8888/edit/Datamites%20Capstone%20Projects/Home%20loan%20default%20risk%20management/application_train.csv" TargetMode="External"/><Relationship Id="rId9" Type="http://schemas.openxmlformats.org/officeDocument/2006/relationships/hyperlink" Target="http://localhost:8888/edit/Datamites%20Capstone%20Projects/Home%20loan%20default%20risk%20management/installments_payments.csv"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4.aac"/><Relationship Id="rId1" Type="http://schemas.openxmlformats.org/officeDocument/2006/relationships/audio" Target="NULL" TargetMode="External"/><Relationship Id="rId5" Type="http://schemas.openxmlformats.org/officeDocument/2006/relationships/image" Target="../media/image5.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5.aac"/><Relationship Id="rId1" Type="http://schemas.microsoft.com/office/2007/relationships/media" Target="../media/media5.aac"/><Relationship Id="rId5" Type="http://schemas.openxmlformats.org/officeDocument/2006/relationships/image" Target="../media/image5.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6.aac"/><Relationship Id="rId1" Type="http://schemas.microsoft.com/office/2007/relationships/media" Target="../media/media6.aac"/><Relationship Id="rId5" Type="http://schemas.openxmlformats.org/officeDocument/2006/relationships/image" Target="../media/image5.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aac"/><Relationship Id="rId1" Type="http://schemas.microsoft.com/office/2007/relationships/media" Target="../media/media7.aac"/><Relationship Id="rId5" Type="http://schemas.openxmlformats.org/officeDocument/2006/relationships/image" Target="../media/image5.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pattFill prst="pct50">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F8D61-9318-4DC8-A868-2B1BFDD2B2C0}"/>
              </a:ext>
            </a:extLst>
          </p:cNvPr>
          <p:cNvSpPr>
            <a:spLocks noGrp="1"/>
          </p:cNvSpPr>
          <p:nvPr>
            <p:ph type="ctrTitle"/>
          </p:nvPr>
        </p:nvSpPr>
        <p:spPr>
          <a:xfrm>
            <a:off x="1071613" y="346510"/>
            <a:ext cx="9718307" cy="1333099"/>
          </a:xfrm>
        </p:spPr>
        <p:style>
          <a:lnRef idx="2">
            <a:schemeClr val="accent2"/>
          </a:lnRef>
          <a:fillRef idx="1">
            <a:schemeClr val="lt1"/>
          </a:fillRef>
          <a:effectRef idx="0">
            <a:schemeClr val="accent2"/>
          </a:effectRef>
          <a:fontRef idx="minor">
            <a:schemeClr val="dk1"/>
          </a:fontRef>
        </p:style>
        <p:txBody>
          <a:bodyPr>
            <a:scene3d>
              <a:camera prst="perspectiveFront"/>
              <a:lightRig rig="soft" dir="t">
                <a:rot lat="0" lon="0" rev="15600000"/>
              </a:lightRig>
            </a:scene3d>
            <a:sp3d extrusionH="57150" prstMaterial="softEdge">
              <a:bevelT w="25400" h="38100"/>
            </a:sp3d>
          </a:bodyPr>
          <a:lstStyle/>
          <a:p>
            <a:pPr algn="ctr"/>
            <a:r>
              <a:rPr lang="en-US" sz="4000" dirty="0">
                <a:ln w="0"/>
                <a:effectLst>
                  <a:glow rad="139700">
                    <a:schemeClr val="accent2">
                      <a:satMod val="175000"/>
                      <a:alpha val="40000"/>
                    </a:schemeClr>
                  </a:glow>
                  <a:outerShdw blurRad="50800" dist="38100" dir="10800000" algn="r" rotWithShape="0">
                    <a:prstClr val="black">
                      <a:alpha val="40000"/>
                    </a:prstClr>
                  </a:outerShdw>
                  <a:reflection blurRad="6350" stA="50000" endA="300" endPos="50000" dist="29997" dir="5400000" sy="-100000" algn="bl" rotWithShape="0"/>
                </a:effectLst>
              </a:rPr>
              <a:t>Home Loan Default- Risk Management using Machine Learning Approach</a:t>
            </a:r>
          </a:p>
        </p:txBody>
      </p:sp>
      <p:sp>
        <p:nvSpPr>
          <p:cNvPr id="10" name="Subtitle 9">
            <a:extLst>
              <a:ext uri="{FF2B5EF4-FFF2-40B4-BE49-F238E27FC236}">
                <a16:creationId xmlns:a16="http://schemas.microsoft.com/office/drawing/2014/main" id="{66A5C248-E035-9AE9-D102-EAD72A64611C}"/>
              </a:ext>
            </a:extLst>
          </p:cNvPr>
          <p:cNvSpPr>
            <a:spLocks noGrp="1"/>
          </p:cNvSpPr>
          <p:nvPr>
            <p:ph type="subTitle" idx="1"/>
          </p:nvPr>
        </p:nvSpPr>
        <p:spPr>
          <a:xfrm>
            <a:off x="213361" y="1679609"/>
            <a:ext cx="9926320" cy="454794"/>
          </a:xfrm>
        </p:spPr>
        <p:txBody>
          <a:bodyPr>
            <a:normAutofit/>
          </a:bodyPr>
          <a:lstStyle/>
          <a:p>
            <a:r>
              <a:rPr lang="en-US" sz="2000" i="0" dirty="0">
                <a:solidFill>
                  <a:srgbClr val="FFFF00"/>
                </a:solidFill>
                <a:effectLst/>
                <a:latin typeface="Inter"/>
              </a:rPr>
              <a:t> </a:t>
            </a:r>
            <a:r>
              <a:rPr lang="en-US" sz="2000" i="0" dirty="0">
                <a:solidFill>
                  <a:schemeClr val="bg1"/>
                </a:solidFill>
                <a:effectLst>
                  <a:outerShdw blurRad="50800" dist="50800" dir="5400000" algn="ctr" rotWithShape="0">
                    <a:srgbClr val="000000">
                      <a:alpha val="58000"/>
                    </a:srgbClr>
                  </a:outerShdw>
                </a:effectLst>
                <a:latin typeface="Inter"/>
              </a:rPr>
              <a:t>- A study of predicting Future Payment behavior of Clients from Application</a:t>
            </a:r>
            <a:endParaRPr lang="en-IN" sz="2000" dirty="0">
              <a:solidFill>
                <a:schemeClr val="bg1"/>
              </a:solidFill>
              <a:effectLst>
                <a:outerShdw blurRad="50800" dist="50800" dir="5400000" algn="ctr" rotWithShape="0">
                  <a:srgbClr val="000000">
                    <a:alpha val="58000"/>
                  </a:srgbClr>
                </a:outerShdw>
              </a:effectLst>
            </a:endParaRPr>
          </a:p>
        </p:txBody>
      </p:sp>
      <p:sp>
        <p:nvSpPr>
          <p:cNvPr id="5" name="Title 1">
            <a:extLst>
              <a:ext uri="{FF2B5EF4-FFF2-40B4-BE49-F238E27FC236}">
                <a16:creationId xmlns:a16="http://schemas.microsoft.com/office/drawing/2014/main" id="{566FA85D-3B0A-4E0C-B8AC-042993910A93}"/>
              </a:ext>
            </a:extLst>
          </p:cNvPr>
          <p:cNvSpPr txBox="1">
            <a:spLocks/>
          </p:cNvSpPr>
          <p:nvPr/>
        </p:nvSpPr>
        <p:spPr>
          <a:xfrm>
            <a:off x="5467148" y="4923321"/>
            <a:ext cx="5912051" cy="454794"/>
          </a:xfrm>
          <a:prstGeom prst="rect">
            <a:avLst/>
          </a:prstGeom>
          <a:effectLst>
            <a:outerShdw blurRad="25400" sx="1000" sy="1000" algn="ctr" rotWithShape="0">
              <a:schemeClr val="accent2">
                <a:lumMod val="75000"/>
                <a:alpha val="13000"/>
              </a:schemeClr>
            </a:outerShdw>
            <a:reflection stA="0" endPos="65000" dist="50800" dir="5400000" sy="-100000" algn="bl" rotWithShape="0"/>
          </a:effectLst>
        </p:spPr>
        <p:txBody>
          <a:bodyPr anchor="t">
            <a:noAutofit/>
          </a:bodyPr>
          <a:lstStyle>
            <a:lvl1pPr algn="l" defTabSz="914400" rtl="0" eaLnBrk="1" latinLnBrk="0" hangingPunct="1">
              <a:lnSpc>
                <a:spcPct val="90000"/>
              </a:lnSpc>
              <a:spcBef>
                <a:spcPct val="0"/>
              </a:spcBef>
              <a:buNone/>
              <a:defRPr sz="2600" kern="1200">
                <a:solidFill>
                  <a:srgbClr val="408E93"/>
                </a:solidFill>
                <a:latin typeface="Agency FB" panose="020B0503020202020204" pitchFamily="34" charset="0"/>
                <a:ea typeface="+mj-ea"/>
                <a:cs typeface="Segoe UI Light" panose="020B0502040204020203" pitchFamily="34" charset="0"/>
              </a:defRPr>
            </a:lvl1pPr>
          </a:lstStyle>
          <a:p>
            <a:pPr>
              <a:spcBef>
                <a:spcPts val="1000"/>
              </a:spcBef>
            </a:pPr>
            <a:r>
              <a:rPr lang="en-US" sz="2400" b="1" dirty="0">
                <a:ln w="6600">
                  <a:solidFill>
                    <a:schemeClr val="accent2"/>
                  </a:solidFill>
                  <a:prstDash val="solid"/>
                </a:ln>
                <a:solidFill>
                  <a:srgbClr val="FFFFFF"/>
                </a:solidFill>
                <a:effectLst>
                  <a:outerShdw dist="38100" dir="2700000" algn="tl" rotWithShape="0">
                    <a:schemeClr val="accent2"/>
                  </a:outerShdw>
                </a:effectLst>
                <a:latin typeface="+mj-lt"/>
                <a:ea typeface="+mn-ea"/>
                <a:cs typeface="+mn-cs"/>
              </a:rPr>
              <a:t>Presented By:   </a:t>
            </a:r>
            <a:r>
              <a:rPr lang="en-US" sz="2400" b="1" u="sng" dirty="0">
                <a:ln w="6600">
                  <a:solidFill>
                    <a:schemeClr val="accent2"/>
                  </a:solidFill>
                  <a:prstDash val="solid"/>
                </a:ln>
                <a:solidFill>
                  <a:srgbClr val="FFFFFF"/>
                </a:solidFill>
                <a:effectLst>
                  <a:outerShdw dist="38100" dir="2700000" algn="tl" rotWithShape="0">
                    <a:schemeClr val="accent2"/>
                  </a:outerShdw>
                </a:effectLst>
              </a:rPr>
              <a:t>Team - PTID-CDS-MAY22-1315</a:t>
            </a:r>
          </a:p>
          <a:p>
            <a:pPr>
              <a:spcBef>
                <a:spcPts val="1000"/>
              </a:spcBef>
            </a:pPr>
            <a:endParaRPr lang="en-US" sz="2000" b="1" spc="50" dirty="0">
              <a:ln w="0"/>
              <a:solidFill>
                <a:schemeClr val="bg2"/>
              </a:solidFill>
              <a:effectLst>
                <a:glow rad="139700">
                  <a:schemeClr val="accent4">
                    <a:satMod val="175000"/>
                    <a:alpha val="40000"/>
                  </a:schemeClr>
                </a:glow>
                <a:outerShdw blurRad="50800" dist="38100" dir="2700000" algn="tl" rotWithShape="0">
                  <a:prstClr val="black">
                    <a:alpha val="40000"/>
                  </a:prstClr>
                </a:outerShdw>
                <a:reflection blurRad="6350" stA="55000" endA="300" endPos="45500" dir="5400000" sy="-100000" algn="bl" rotWithShape="0"/>
              </a:effectLst>
              <a:latin typeface="+mj-lt"/>
              <a:ea typeface="+mn-ea"/>
              <a:cs typeface="+mn-cs"/>
            </a:endParaRPr>
          </a:p>
          <a:p>
            <a:pPr>
              <a:spcBef>
                <a:spcPts val="1000"/>
              </a:spcBef>
            </a:pPr>
            <a:endParaRPr lang="en-US" sz="2000" b="1" spc="50" dirty="0">
              <a:ln w="0"/>
              <a:solidFill>
                <a:schemeClr val="bg1"/>
              </a:solidFill>
              <a:effectLst>
                <a:glow rad="139700">
                  <a:schemeClr val="accent4">
                    <a:satMod val="175000"/>
                    <a:alpha val="40000"/>
                  </a:schemeClr>
                </a:glow>
                <a:outerShdw blurRad="50800" dist="38100" dir="2700000" algn="tl" rotWithShape="0">
                  <a:prstClr val="black">
                    <a:alpha val="40000"/>
                  </a:prstClr>
                </a:outerShdw>
                <a:reflection blurRad="6350" stA="55000" endA="300" endPos="45500" dir="5400000" sy="-100000" algn="bl" rotWithShape="0"/>
              </a:effectLst>
              <a:latin typeface="+mj-lt"/>
              <a:ea typeface="+mn-ea"/>
              <a:cs typeface="+mn-cs"/>
            </a:endParaRPr>
          </a:p>
        </p:txBody>
      </p:sp>
      <p:sp>
        <p:nvSpPr>
          <p:cNvPr id="4" name="Subtitle 2">
            <a:extLst>
              <a:ext uri="{FF2B5EF4-FFF2-40B4-BE49-F238E27FC236}">
                <a16:creationId xmlns:a16="http://schemas.microsoft.com/office/drawing/2014/main" id="{0FE0F52F-ADF1-4011-A51B-92383D0AB7F8}"/>
              </a:ext>
            </a:extLst>
          </p:cNvPr>
          <p:cNvSpPr txBox="1">
            <a:spLocks/>
          </p:cNvSpPr>
          <p:nvPr/>
        </p:nvSpPr>
        <p:spPr>
          <a:xfrm>
            <a:off x="5467149" y="5260205"/>
            <a:ext cx="5714664" cy="1135781"/>
          </a:xfrm>
          <a:prstGeom prst="rect">
            <a:avLst/>
          </a:prstGeom>
          <a:effectLst>
            <a:outerShdw blurRad="50800" dist="50800" dir="5400000" algn="ctr" rotWithShape="0">
              <a:srgbClr val="000000">
                <a:alpha val="81000"/>
              </a:srgbClr>
            </a:outerShdw>
          </a:effectLst>
        </p:spPr>
        <p:txBody>
          <a:bodyPr>
            <a:noAutofit/>
          </a:bodyPr>
          <a:lstStyle>
            <a:lvl1pPr marL="0" indent="0" algn="l" defTabSz="914400" rtl="0" eaLnBrk="1" latinLnBrk="0" hangingPunct="1">
              <a:lnSpc>
                <a:spcPct val="110000"/>
              </a:lnSpc>
              <a:spcBef>
                <a:spcPts val="1000"/>
              </a:spcBef>
              <a:buFont typeface="Arial" panose="020B0604020202020204" pitchFamily="34" charset="0"/>
              <a:buNone/>
              <a:defRPr sz="1300" kern="1200">
                <a:solidFill>
                  <a:schemeClr val="bg1"/>
                </a:solidFill>
                <a:latin typeface="Segoe UI Light" panose="020B0502040204020203" pitchFamily="34" charset="0"/>
                <a:ea typeface="+mn-ea"/>
                <a:cs typeface="Segoe UI Light" panose="020B0502040204020203"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171450" indent="-171450">
              <a:buFont typeface="Arial" panose="020B0604020202020204" pitchFamily="34" charset="0"/>
              <a:buChar char="•"/>
            </a:pPr>
            <a:r>
              <a:rPr lang="en-IN" sz="1600" dirty="0">
                <a:effectLst/>
                <a:latin typeface="Roboto" panose="02000000000000000000" pitchFamily="2" charset="0"/>
              </a:rPr>
              <a:t>Ankita Das  </a:t>
            </a:r>
            <a:r>
              <a:rPr lang="en-IN" sz="1600" dirty="0">
                <a:effectLst/>
                <a:latin typeface="Roboto" panose="02000000000000000000" pitchFamily="2" charset="0"/>
                <a:hlinkClick r:id="rId4">
                  <a:extLst>
                    <a:ext uri="{A12FA001-AC4F-418D-AE19-62706E023703}">
                      <ahyp:hlinkClr xmlns:ahyp="http://schemas.microsoft.com/office/drawing/2018/hyperlinkcolor" val="tx"/>
                    </a:ext>
                  </a:extLst>
                </a:hlinkClick>
              </a:rPr>
              <a:t>anki.das23@gmail.com</a:t>
            </a:r>
            <a:endParaRPr lang="en-IN" sz="1600" dirty="0">
              <a:effectLst/>
              <a:latin typeface="Roboto" panose="02000000000000000000" pitchFamily="2" charset="0"/>
            </a:endParaRPr>
          </a:p>
          <a:p>
            <a:pPr marL="171450" indent="-171450">
              <a:buFont typeface="Arial" panose="020B0604020202020204" pitchFamily="34" charset="0"/>
              <a:buChar char="•"/>
            </a:pPr>
            <a:r>
              <a:rPr lang="en-IN" sz="1600" dirty="0">
                <a:effectLst/>
                <a:latin typeface="Roboto" panose="02000000000000000000" pitchFamily="2" charset="0"/>
              </a:rPr>
              <a:t>Prasant Vijay </a:t>
            </a:r>
            <a:r>
              <a:rPr lang="en-IN" sz="1600" dirty="0" err="1">
                <a:effectLst/>
                <a:latin typeface="Roboto" panose="02000000000000000000" pitchFamily="2" charset="0"/>
              </a:rPr>
              <a:t>Karn</a:t>
            </a:r>
            <a:r>
              <a:rPr lang="en-IN" sz="1600" dirty="0">
                <a:effectLst/>
                <a:latin typeface="Roboto" panose="02000000000000000000" pitchFamily="2" charset="0"/>
              </a:rPr>
              <a:t>  </a:t>
            </a:r>
            <a:r>
              <a:rPr lang="en-IN" sz="1600" dirty="0">
                <a:effectLst/>
                <a:latin typeface="Roboto" panose="02000000000000000000" pitchFamily="2" charset="0"/>
                <a:hlinkClick r:id="rId5">
                  <a:extLst>
                    <a:ext uri="{A12FA001-AC4F-418D-AE19-62706E023703}">
                      <ahyp:hlinkClr xmlns:ahyp="http://schemas.microsoft.com/office/drawing/2018/hyperlinkcolor" val="tx"/>
                    </a:ext>
                  </a:extLst>
                </a:hlinkClick>
              </a:rPr>
              <a:t>prasantvkarn@gmail.com</a:t>
            </a:r>
            <a:endParaRPr lang="en-IN" sz="1600" dirty="0">
              <a:effectLst/>
              <a:latin typeface="Roboto" panose="02000000000000000000" pitchFamily="2" charset="0"/>
            </a:endParaRPr>
          </a:p>
          <a:p>
            <a:pPr marL="171450" indent="-171450">
              <a:buFont typeface="Arial" panose="020B0604020202020204" pitchFamily="34" charset="0"/>
              <a:buChar char="•"/>
            </a:pPr>
            <a:r>
              <a:rPr lang="en-IN" sz="1600" dirty="0">
                <a:latin typeface="Roboto" panose="02000000000000000000" pitchFamily="2" charset="0"/>
              </a:rPr>
              <a:t>K</a:t>
            </a:r>
            <a:r>
              <a:rPr lang="en-IN" sz="1600" dirty="0">
                <a:effectLst/>
                <a:latin typeface="Roboto" panose="02000000000000000000" pitchFamily="2" charset="0"/>
              </a:rPr>
              <a:t>avita </a:t>
            </a:r>
            <a:r>
              <a:rPr lang="en-IN" sz="1600" dirty="0">
                <a:latin typeface="Roboto" panose="02000000000000000000" pitchFamily="2" charset="0"/>
              </a:rPr>
              <a:t>D</a:t>
            </a:r>
            <a:r>
              <a:rPr lang="en-IN" sz="1600" dirty="0">
                <a:effectLst/>
                <a:latin typeface="Roboto" panose="02000000000000000000" pitchFamily="2" charset="0"/>
              </a:rPr>
              <a:t>esai  </a:t>
            </a:r>
            <a:r>
              <a:rPr lang="en-IN" sz="1600" dirty="0">
                <a:effectLst/>
                <a:latin typeface="Roboto" panose="02000000000000000000" pitchFamily="2" charset="0"/>
                <a:hlinkClick r:id="rId6">
                  <a:extLst>
                    <a:ext uri="{A12FA001-AC4F-418D-AE19-62706E023703}">
                      <ahyp:hlinkClr xmlns:ahyp="http://schemas.microsoft.com/office/drawing/2018/hyperlinkcolor" val="tx"/>
                    </a:ext>
                  </a:extLst>
                </a:hlinkClick>
              </a:rPr>
              <a:t>kdarch14@gmail.com</a:t>
            </a:r>
            <a:endParaRPr lang="en-IN" sz="1600" dirty="0">
              <a:effectLst/>
              <a:latin typeface="Roboto" panose="02000000000000000000" pitchFamily="2" charset="0"/>
            </a:endParaRPr>
          </a:p>
          <a:p>
            <a:endParaRPr lang="en-US" sz="1200" dirty="0"/>
          </a:p>
          <a:p>
            <a:endParaRPr lang="en-US" sz="1200" u="sng" dirty="0"/>
          </a:p>
        </p:txBody>
      </p:sp>
      <p:pic>
        <p:nvPicPr>
          <p:cNvPr id="3" name="Picture 2">
            <a:extLst>
              <a:ext uri="{FF2B5EF4-FFF2-40B4-BE49-F238E27FC236}">
                <a16:creationId xmlns:a16="http://schemas.microsoft.com/office/drawing/2014/main" id="{B6689039-A428-E063-D7B7-E38E91619E34}"/>
              </a:ext>
            </a:extLst>
          </p:cNvPr>
          <p:cNvPicPr>
            <a:picLocks noChangeAspect="1"/>
          </p:cNvPicPr>
          <p:nvPr/>
        </p:nvPicPr>
        <p:blipFill>
          <a:blip r:embed="rId7"/>
          <a:stretch>
            <a:fillRect/>
          </a:stretch>
        </p:blipFill>
        <p:spPr>
          <a:xfrm>
            <a:off x="3033896" y="2385611"/>
            <a:ext cx="6667500" cy="1831708"/>
          </a:xfrm>
          <a:prstGeom prst="rect">
            <a:avLst/>
          </a:prstGeom>
          <a:effectLst>
            <a:outerShdw blurRad="520700" dir="16740000" sx="104000" sy="104000" algn="ctr" rotWithShape="0">
              <a:srgbClr val="000000">
                <a:alpha val="96000"/>
              </a:srgbClr>
            </a:outerShdw>
            <a:reflection blurRad="50800" endPos="65000" dir="5400000" sy="-100000" algn="bl" rotWithShape="0"/>
          </a:effectLst>
        </p:spPr>
      </p:pic>
      <p:pic>
        <p:nvPicPr>
          <p:cNvPr id="6" name="intro">
            <a:hlinkClick r:id="" action="ppaction://media"/>
            <a:extLst>
              <a:ext uri="{FF2B5EF4-FFF2-40B4-BE49-F238E27FC236}">
                <a16:creationId xmlns:a16="http://schemas.microsoft.com/office/drawing/2014/main" id="{E1A671BD-DC30-687B-3650-D183EF95DE3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227060" y="6277225"/>
            <a:ext cx="406400" cy="406400"/>
          </a:xfrm>
          <a:prstGeom prst="rect">
            <a:avLst/>
          </a:prstGeom>
        </p:spPr>
      </p:pic>
    </p:spTree>
    <p:extLst>
      <p:ext uri="{BB962C8B-B14F-4D97-AF65-F5344CB8AC3E}">
        <p14:creationId xmlns:p14="http://schemas.microsoft.com/office/powerpoint/2010/main" val="2997580326"/>
      </p:ext>
    </p:extLst>
  </p:cSld>
  <p:clrMapOvr>
    <a:masterClrMapping/>
  </p:clrMapOvr>
  <mc:AlternateContent xmlns:mc="http://schemas.openxmlformats.org/markup-compatibility/2006">
    <mc:Choice xmlns:p14="http://schemas.microsoft.com/office/powerpoint/2010/main" Requires="p14">
      <p:transition spd="slow" p14:dur="1500" advClick="0" advTm="47050">
        <p:split orient="vert"/>
      </p:transition>
    </mc:Choice>
    <mc:Fallback>
      <p:transition spd="slow" advClick="0" advTm="4705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04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1795B-A93A-416C-8052-FAF4D9073E67}"/>
              </a:ext>
            </a:extLst>
          </p:cNvPr>
          <p:cNvSpPr>
            <a:spLocks noGrp="1"/>
          </p:cNvSpPr>
          <p:nvPr>
            <p:ph type="title"/>
          </p:nvPr>
        </p:nvSpPr>
        <p:spPr>
          <a:xfrm>
            <a:off x="677334" y="609600"/>
            <a:ext cx="8596668" cy="842963"/>
          </a:xfrm>
        </p:spPr>
        <p:txBody>
          <a:bodyPr>
            <a:normAutofit/>
          </a:bodyPr>
          <a:lstStyle/>
          <a:p>
            <a:r>
              <a:rPr lang="en-US" sz="2800" dirty="0"/>
              <a:t>Why Use ML in Home Loan Defaulter Prediction?</a:t>
            </a:r>
          </a:p>
        </p:txBody>
      </p:sp>
      <p:sp>
        <p:nvSpPr>
          <p:cNvPr id="4" name="Text Placeholder 5" descr="2D Slides">
            <a:extLst>
              <a:ext uri="{FF2B5EF4-FFF2-40B4-BE49-F238E27FC236}">
                <a16:creationId xmlns:a16="http://schemas.microsoft.com/office/drawing/2014/main" id="{5D483DB7-3925-4129-9AB3-FF75028415D3}"/>
              </a:ext>
            </a:extLst>
          </p:cNvPr>
          <p:cNvSpPr txBox="1">
            <a:spLocks/>
          </p:cNvSpPr>
          <p:nvPr/>
        </p:nvSpPr>
        <p:spPr>
          <a:xfrm>
            <a:off x="1382178" y="1452563"/>
            <a:ext cx="3475038" cy="365125"/>
          </a:xfrm>
          <a:prstGeom prst="rect">
            <a:avLst/>
          </a:prstGeom>
        </p:spPr>
        <p:txBody>
          <a:bodyPr vert="horz" lIns="91440" tIns="45720" rIns="91440" bIns="45720" rtlCol="0"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endParaRPr lang="en-US" sz="1800" dirty="0">
              <a:latin typeface="+mj-lt"/>
              <a:ea typeface="+mj-ea"/>
              <a:cs typeface="+mj-cs"/>
            </a:endParaRPr>
          </a:p>
        </p:txBody>
      </p:sp>
      <p:sp>
        <p:nvSpPr>
          <p:cNvPr id="7" name="TextBox 3D 1">
            <a:extLst>
              <a:ext uri="{FF2B5EF4-FFF2-40B4-BE49-F238E27FC236}">
                <a16:creationId xmlns:a16="http://schemas.microsoft.com/office/drawing/2014/main" id="{793D8DEF-3B62-4E96-9D4A-0030ACE85CE5}"/>
              </a:ext>
            </a:extLst>
          </p:cNvPr>
          <p:cNvSpPr txBox="1">
            <a:spLocks/>
          </p:cNvSpPr>
          <p:nvPr/>
        </p:nvSpPr>
        <p:spPr>
          <a:xfrm>
            <a:off x="7187934" y="1817688"/>
            <a:ext cx="3115981" cy="3970318"/>
          </a:xfrm>
          <a:prstGeom prst="rect">
            <a:avLst/>
          </a:prstGeom>
          <a:noFill/>
        </p:spPr>
        <p:txBody>
          <a:bodyPr wrap="square" rtlCol="0">
            <a:spAutoFit/>
          </a:bodyPr>
          <a:lstStyle/>
          <a:p>
            <a:pPr algn="just"/>
            <a:r>
              <a:rPr lang="en-US" b="0" i="0" dirty="0">
                <a:solidFill>
                  <a:srgbClr val="000000"/>
                </a:solidFill>
                <a:effectLst/>
                <a:latin typeface="Helvetica Neue"/>
              </a:rPr>
              <a:t>This is case study understanding a particular bank loan defaulters. This bank give loan to applicants to those who can repay back or will ensure that they are capable of repaying back the loan. So this case study with the help of machine learning algorithms will identify the patterns for those applicants who may have difficulty in paying installments or be a defaulter.</a:t>
            </a:r>
            <a:endParaRPr lang="en-US" dirty="0">
              <a:solidFill>
                <a:schemeClr val="tx1">
                  <a:lumMod val="75000"/>
                  <a:lumOff val="25000"/>
                </a:schemeClr>
              </a:solidFill>
              <a:latin typeface="Segoe UI" panose="020B0502040204020203" pitchFamily="34" charset="0"/>
              <a:cs typeface="Segoe UI" panose="020B0502040204020203" pitchFamily="34" charset="0"/>
            </a:endParaRPr>
          </a:p>
        </p:txBody>
      </p:sp>
      <p:pic>
        <p:nvPicPr>
          <p:cNvPr id="34" name="Picture 33">
            <a:extLst>
              <a:ext uri="{FF2B5EF4-FFF2-40B4-BE49-F238E27FC236}">
                <a16:creationId xmlns:a16="http://schemas.microsoft.com/office/drawing/2014/main" id="{28449BA9-9C96-C6D3-351C-80C8A47FBC4F}"/>
              </a:ext>
            </a:extLst>
          </p:cNvPr>
          <p:cNvPicPr>
            <a:picLocks noChangeAspect="1"/>
          </p:cNvPicPr>
          <p:nvPr/>
        </p:nvPicPr>
        <p:blipFill>
          <a:blip r:embed="rId4"/>
          <a:stretch>
            <a:fillRect/>
          </a:stretch>
        </p:blipFill>
        <p:spPr>
          <a:xfrm>
            <a:off x="1023154" y="1635125"/>
            <a:ext cx="5459936" cy="4263625"/>
          </a:xfrm>
          <a:prstGeom prst="rect">
            <a:avLst/>
          </a:prstGeom>
        </p:spPr>
      </p:pic>
      <p:pic>
        <p:nvPicPr>
          <p:cNvPr id="3" name="Record-014">
            <a:hlinkClick r:id="" action="ppaction://media"/>
            <a:extLst>
              <a:ext uri="{FF2B5EF4-FFF2-40B4-BE49-F238E27FC236}">
                <a16:creationId xmlns:a16="http://schemas.microsoft.com/office/drawing/2014/main" id="{61525BD2-5744-52EA-1ECE-C8D184C85B67}"/>
              </a:ext>
            </a:extLst>
          </p:cNvPr>
          <p:cNvPicPr>
            <a:picLocks noChangeAspect="1"/>
          </p:cNvPicPr>
          <p:nvPr>
            <a:audioFile r:link="rId1"/>
            <p:extLst>
              <p:ext uri="{DAA4B4D4-6D71-4841-9C94-3DE7FCFB9230}">
                <p14:media xmlns:p14="http://schemas.microsoft.com/office/powerpoint/2010/main" r:embed="rId2">
                  <p14:trim end="0.0921"/>
                </p14:media>
              </p:ext>
            </p:extLst>
          </p:nvPr>
        </p:nvPicPr>
        <p:blipFill>
          <a:blip r:embed="rId5"/>
          <a:stretch>
            <a:fillRect/>
          </a:stretch>
        </p:blipFill>
        <p:spPr>
          <a:xfrm>
            <a:off x="474134" y="5878112"/>
            <a:ext cx="406400" cy="406400"/>
          </a:xfrm>
          <a:prstGeom prst="rect">
            <a:avLst/>
          </a:prstGeom>
        </p:spPr>
      </p:pic>
    </p:spTree>
    <p:extLst>
      <p:ext uri="{BB962C8B-B14F-4D97-AF65-F5344CB8AC3E}">
        <p14:creationId xmlns:p14="http://schemas.microsoft.com/office/powerpoint/2010/main" val="3855108150"/>
      </p:ext>
    </p:extLst>
  </p:cSld>
  <p:clrMapOvr>
    <a:masterClrMapping/>
  </p:clrMapOvr>
  <mc:AlternateContent xmlns:mc="http://schemas.openxmlformats.org/markup-compatibility/2006">
    <mc:Choice xmlns:p14="http://schemas.microsoft.com/office/powerpoint/2010/main" Requires="p14">
      <p:transition spd="slow" p14:dur="3400" advClick="0" advTm="100750">
        <p14:reveal/>
      </p:transition>
    </mc:Choice>
    <mc:Fallback>
      <p:transition spd="slow" advClick="0" advTm="10075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771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E7273F9-59F9-4FB3-9D34-82C64C4F8667}"/>
              </a:ext>
            </a:extLst>
          </p:cNvPr>
          <p:cNvSpPr>
            <a:spLocks noGrp="1"/>
          </p:cNvSpPr>
          <p:nvPr>
            <p:ph type="title"/>
          </p:nvPr>
        </p:nvSpPr>
        <p:spPr/>
        <p:txBody>
          <a:bodyPr/>
          <a:lstStyle/>
          <a:p>
            <a:r>
              <a:rPr lang="en-US" dirty="0"/>
              <a:t>The Dataset</a:t>
            </a:r>
          </a:p>
        </p:txBody>
      </p:sp>
      <p:sp>
        <p:nvSpPr>
          <p:cNvPr id="11" name="Flowchart: Predefined Process 10">
            <a:extLst>
              <a:ext uri="{FF2B5EF4-FFF2-40B4-BE49-F238E27FC236}">
                <a16:creationId xmlns:a16="http://schemas.microsoft.com/office/drawing/2014/main" id="{0B80F648-AB8A-541A-E87B-7FB79D9AF06D}"/>
              </a:ext>
            </a:extLst>
          </p:cNvPr>
          <p:cNvSpPr/>
          <p:nvPr/>
        </p:nvSpPr>
        <p:spPr>
          <a:xfrm>
            <a:off x="6593302" y="1454080"/>
            <a:ext cx="4360243" cy="476320"/>
          </a:xfrm>
          <a:prstGeom prst="flowChartPredefined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Ø"/>
            </a:pPr>
            <a:r>
              <a:rPr lang="en-IN" sz="1800" b="0" i="0" u="none" strike="noStrike" dirty="0">
                <a:solidFill>
                  <a:schemeClr val="bg2">
                    <a:lumMod val="25000"/>
                  </a:schemeClr>
                </a:solidFill>
                <a:effectLst/>
                <a:latin typeface="Helvetica Neue"/>
                <a:hlinkClick r:id="rId4">
                  <a:extLst>
                    <a:ext uri="{A12FA001-AC4F-418D-AE19-62706E023703}">
                      <ahyp:hlinkClr xmlns:ahyp="http://schemas.microsoft.com/office/drawing/2018/hyperlinkcolor" val="tx"/>
                    </a:ext>
                  </a:extLst>
                </a:hlinkClick>
              </a:rPr>
              <a:t>application_train.csv</a:t>
            </a:r>
            <a:endParaRPr lang="en-IN" sz="1800" b="0" i="0" u="none" strike="noStrike" dirty="0">
              <a:solidFill>
                <a:schemeClr val="bg2">
                  <a:lumMod val="25000"/>
                </a:schemeClr>
              </a:solidFill>
              <a:effectLst/>
              <a:latin typeface="Helvetica Neue"/>
            </a:endParaRPr>
          </a:p>
        </p:txBody>
      </p:sp>
      <p:sp>
        <p:nvSpPr>
          <p:cNvPr id="12" name="Flowchart: Predefined Process 11">
            <a:extLst>
              <a:ext uri="{FF2B5EF4-FFF2-40B4-BE49-F238E27FC236}">
                <a16:creationId xmlns:a16="http://schemas.microsoft.com/office/drawing/2014/main" id="{D47DDE74-86EE-6632-9673-4D1A778BB129}"/>
              </a:ext>
            </a:extLst>
          </p:cNvPr>
          <p:cNvSpPr/>
          <p:nvPr/>
        </p:nvSpPr>
        <p:spPr>
          <a:xfrm>
            <a:off x="6593302" y="2207078"/>
            <a:ext cx="4360243" cy="442762"/>
          </a:xfrm>
          <a:prstGeom prst="flowChartPredefined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Ø"/>
            </a:pPr>
            <a:r>
              <a:rPr lang="en-IN" sz="1800" b="0" i="0" u="none" strike="noStrike" dirty="0">
                <a:solidFill>
                  <a:schemeClr val="bg2">
                    <a:lumMod val="25000"/>
                  </a:schemeClr>
                </a:solidFill>
                <a:effectLst/>
                <a:latin typeface="Helvetica Neue"/>
                <a:hlinkClick r:id="rId5">
                  <a:extLst>
                    <a:ext uri="{A12FA001-AC4F-418D-AE19-62706E023703}">
                      <ahyp:hlinkClr xmlns:ahyp="http://schemas.microsoft.com/office/drawing/2018/hyperlinkcolor" val="tx"/>
                    </a:ext>
                  </a:extLst>
                </a:hlinkClick>
              </a:rPr>
              <a:t>previous_application.csv</a:t>
            </a:r>
            <a:endParaRPr lang="en-IN" sz="1800" dirty="0">
              <a:solidFill>
                <a:schemeClr val="bg2">
                  <a:lumMod val="25000"/>
                </a:schemeClr>
              </a:solidFill>
              <a:latin typeface="Helvetica Neue"/>
            </a:endParaRPr>
          </a:p>
        </p:txBody>
      </p:sp>
      <p:sp>
        <p:nvSpPr>
          <p:cNvPr id="13" name="Flowchart: Predefined Process 12">
            <a:extLst>
              <a:ext uri="{FF2B5EF4-FFF2-40B4-BE49-F238E27FC236}">
                <a16:creationId xmlns:a16="http://schemas.microsoft.com/office/drawing/2014/main" id="{45ECA143-1D76-C696-A534-1EA0E59CFC78}"/>
              </a:ext>
            </a:extLst>
          </p:cNvPr>
          <p:cNvSpPr/>
          <p:nvPr/>
        </p:nvSpPr>
        <p:spPr>
          <a:xfrm>
            <a:off x="6593303" y="2895330"/>
            <a:ext cx="4360243" cy="442762"/>
          </a:xfrm>
          <a:prstGeom prst="flowChartPredefined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Ø"/>
            </a:pPr>
            <a:r>
              <a:rPr lang="en-IN" sz="1800" b="0" i="0" u="none" strike="noStrike">
                <a:solidFill>
                  <a:schemeClr val="bg2">
                    <a:lumMod val="25000"/>
                  </a:schemeClr>
                </a:solidFill>
                <a:effectLst/>
                <a:latin typeface="Helvetica Neue"/>
                <a:hlinkClick r:id="rId6">
                  <a:extLst>
                    <a:ext uri="{A12FA001-AC4F-418D-AE19-62706E023703}">
                      <ahyp:hlinkClr xmlns:ahyp="http://schemas.microsoft.com/office/drawing/2018/hyperlinkcolor" val="tx"/>
                    </a:ext>
                  </a:extLst>
                </a:hlinkClick>
              </a:rPr>
              <a:t>bureau_balance.csv</a:t>
            </a:r>
            <a:endParaRPr lang="en-IN" sz="1800" b="0" i="0" u="none" strike="noStrike" dirty="0">
              <a:solidFill>
                <a:schemeClr val="bg2">
                  <a:lumMod val="25000"/>
                </a:schemeClr>
              </a:solidFill>
              <a:effectLst/>
              <a:latin typeface="Helvetica Neue"/>
            </a:endParaRPr>
          </a:p>
        </p:txBody>
      </p:sp>
      <p:sp>
        <p:nvSpPr>
          <p:cNvPr id="14" name="Flowchart: Predefined Process 13">
            <a:extLst>
              <a:ext uri="{FF2B5EF4-FFF2-40B4-BE49-F238E27FC236}">
                <a16:creationId xmlns:a16="http://schemas.microsoft.com/office/drawing/2014/main" id="{F8BBF28D-2AC4-D2DA-3937-996C086E52C3}"/>
              </a:ext>
            </a:extLst>
          </p:cNvPr>
          <p:cNvSpPr/>
          <p:nvPr/>
        </p:nvSpPr>
        <p:spPr>
          <a:xfrm>
            <a:off x="6593303" y="3614771"/>
            <a:ext cx="4360244" cy="467360"/>
          </a:xfrm>
          <a:prstGeom prst="flowChartPredefined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Ø"/>
            </a:pPr>
            <a:r>
              <a:rPr lang="en-IN" sz="1800" b="0" i="0" u="none" strike="noStrike">
                <a:solidFill>
                  <a:schemeClr val="bg2">
                    <a:lumMod val="25000"/>
                  </a:schemeClr>
                </a:solidFill>
                <a:effectLst/>
                <a:latin typeface="Helvetica Neue"/>
                <a:hlinkClick r:id="rId7">
                  <a:extLst>
                    <a:ext uri="{A12FA001-AC4F-418D-AE19-62706E023703}">
                      <ahyp:hlinkClr xmlns:ahyp="http://schemas.microsoft.com/office/drawing/2018/hyperlinkcolor" val="tx"/>
                    </a:ext>
                  </a:extLst>
                </a:hlinkClick>
              </a:rPr>
              <a:t>bureau.csv</a:t>
            </a:r>
            <a:endParaRPr lang="en-IN" sz="1800" dirty="0">
              <a:solidFill>
                <a:schemeClr val="bg2">
                  <a:lumMod val="25000"/>
                </a:schemeClr>
              </a:solidFill>
              <a:latin typeface="Helvetica Neue"/>
            </a:endParaRPr>
          </a:p>
        </p:txBody>
      </p:sp>
      <p:sp>
        <p:nvSpPr>
          <p:cNvPr id="15" name="Flowchart: Predefined Process 14">
            <a:extLst>
              <a:ext uri="{FF2B5EF4-FFF2-40B4-BE49-F238E27FC236}">
                <a16:creationId xmlns:a16="http://schemas.microsoft.com/office/drawing/2014/main" id="{F9CEAF1D-6E0C-57AC-9D23-BE81047146DA}"/>
              </a:ext>
            </a:extLst>
          </p:cNvPr>
          <p:cNvSpPr/>
          <p:nvPr/>
        </p:nvSpPr>
        <p:spPr>
          <a:xfrm>
            <a:off x="6593304" y="4303023"/>
            <a:ext cx="4360244" cy="467360"/>
          </a:xfrm>
          <a:prstGeom prst="flowChartPredefined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Ø"/>
            </a:pPr>
            <a:r>
              <a:rPr lang="en-IN" sz="1800" b="0" i="0" u="none" strike="noStrike">
                <a:solidFill>
                  <a:schemeClr val="bg2">
                    <a:lumMod val="25000"/>
                  </a:schemeClr>
                </a:solidFill>
                <a:effectLst/>
                <a:latin typeface="Helvetica Neue"/>
                <a:hlinkClick r:id="rId8">
                  <a:extLst>
                    <a:ext uri="{A12FA001-AC4F-418D-AE19-62706E023703}">
                      <ahyp:hlinkClr xmlns:ahyp="http://schemas.microsoft.com/office/drawing/2018/hyperlinkcolor" val="tx"/>
                    </a:ext>
                  </a:extLst>
                </a:hlinkClick>
              </a:rPr>
              <a:t>credit_card_balance.csv</a:t>
            </a:r>
            <a:endParaRPr lang="en-IN" sz="1800" b="0" i="0" u="none" strike="noStrike" dirty="0">
              <a:solidFill>
                <a:schemeClr val="bg2">
                  <a:lumMod val="25000"/>
                </a:schemeClr>
              </a:solidFill>
              <a:effectLst/>
              <a:latin typeface="Helvetica Neue"/>
            </a:endParaRPr>
          </a:p>
        </p:txBody>
      </p:sp>
      <p:sp>
        <p:nvSpPr>
          <p:cNvPr id="16" name="Flowchart: Predefined Process 15">
            <a:extLst>
              <a:ext uri="{FF2B5EF4-FFF2-40B4-BE49-F238E27FC236}">
                <a16:creationId xmlns:a16="http://schemas.microsoft.com/office/drawing/2014/main" id="{3E24F1E8-902A-86B5-7E28-3995B6FFAF75}"/>
              </a:ext>
            </a:extLst>
          </p:cNvPr>
          <p:cNvSpPr/>
          <p:nvPr/>
        </p:nvSpPr>
        <p:spPr>
          <a:xfrm>
            <a:off x="6593303" y="5047062"/>
            <a:ext cx="4360245" cy="442762"/>
          </a:xfrm>
          <a:prstGeom prst="flowChartPredefined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Ø"/>
            </a:pPr>
            <a:r>
              <a:rPr lang="en-IN" sz="1800" b="0" i="0" u="none" strike="noStrike">
                <a:solidFill>
                  <a:schemeClr val="bg2">
                    <a:lumMod val="25000"/>
                  </a:schemeClr>
                </a:solidFill>
                <a:effectLst/>
                <a:latin typeface="Helvetica Neue"/>
                <a:hlinkClick r:id="rId9">
                  <a:extLst>
                    <a:ext uri="{A12FA001-AC4F-418D-AE19-62706E023703}">
                      <ahyp:hlinkClr xmlns:ahyp="http://schemas.microsoft.com/office/drawing/2018/hyperlinkcolor" val="tx"/>
                    </a:ext>
                  </a:extLst>
                </a:hlinkClick>
              </a:rPr>
              <a:t>installments_payments.csv</a:t>
            </a:r>
            <a:endParaRPr lang="en-IN" sz="1800" dirty="0">
              <a:solidFill>
                <a:schemeClr val="bg2">
                  <a:lumMod val="25000"/>
                </a:schemeClr>
              </a:solidFill>
              <a:latin typeface="Helvetica Neue"/>
            </a:endParaRPr>
          </a:p>
        </p:txBody>
      </p:sp>
      <p:sp>
        <p:nvSpPr>
          <p:cNvPr id="17" name="Flowchart: Predefined Process 16">
            <a:extLst>
              <a:ext uri="{FF2B5EF4-FFF2-40B4-BE49-F238E27FC236}">
                <a16:creationId xmlns:a16="http://schemas.microsoft.com/office/drawing/2014/main" id="{0DE1EF4E-4903-449A-A0E5-4D5C4E5D7D47}"/>
              </a:ext>
            </a:extLst>
          </p:cNvPr>
          <p:cNvSpPr/>
          <p:nvPr/>
        </p:nvSpPr>
        <p:spPr>
          <a:xfrm>
            <a:off x="6593304" y="5708711"/>
            <a:ext cx="4360246" cy="442762"/>
          </a:xfrm>
          <a:prstGeom prst="flowChartPredefined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Wingdings" panose="05000000000000000000" pitchFamily="2" charset="2"/>
              <a:buChar char="Ø"/>
            </a:pPr>
            <a:r>
              <a:rPr lang="en-IN" sz="1800" b="0" i="0" u="none" strike="noStrike">
                <a:solidFill>
                  <a:schemeClr val="bg2">
                    <a:lumMod val="25000"/>
                  </a:schemeClr>
                </a:solidFill>
                <a:effectLst/>
                <a:latin typeface="Helvetica Neue"/>
                <a:hlinkClick r:id="rId10">
                  <a:extLst>
                    <a:ext uri="{A12FA001-AC4F-418D-AE19-62706E023703}">
                      <ahyp:hlinkClr xmlns:ahyp="http://schemas.microsoft.com/office/drawing/2018/hyperlinkcolor" val="tx"/>
                    </a:ext>
                  </a:extLst>
                </a:hlinkClick>
              </a:rPr>
              <a:t>POS_CASH_balance.csv</a:t>
            </a:r>
            <a:endParaRPr lang="en-US" sz="1800" dirty="0">
              <a:solidFill>
                <a:schemeClr val="bg2">
                  <a:lumMod val="25000"/>
                </a:schemeClr>
              </a:solidFill>
            </a:endParaRPr>
          </a:p>
        </p:txBody>
      </p:sp>
      <p:pic>
        <p:nvPicPr>
          <p:cNvPr id="20" name="Picture 19">
            <a:extLst>
              <a:ext uri="{FF2B5EF4-FFF2-40B4-BE49-F238E27FC236}">
                <a16:creationId xmlns:a16="http://schemas.microsoft.com/office/drawing/2014/main" id="{B1B52209-24A7-5101-8BCA-F0A4A86B938D}"/>
              </a:ext>
            </a:extLst>
          </p:cNvPr>
          <p:cNvPicPr>
            <a:picLocks noChangeAspect="1"/>
          </p:cNvPicPr>
          <p:nvPr/>
        </p:nvPicPr>
        <p:blipFill>
          <a:blip r:embed="rId11"/>
          <a:stretch>
            <a:fillRect/>
          </a:stretch>
        </p:blipFill>
        <p:spPr>
          <a:xfrm>
            <a:off x="935181" y="1462366"/>
            <a:ext cx="5400275" cy="4689107"/>
          </a:xfrm>
          <a:prstGeom prst="rect">
            <a:avLst/>
          </a:prstGeom>
        </p:spPr>
      </p:pic>
      <p:pic>
        <p:nvPicPr>
          <p:cNvPr id="21" name="dataset">
            <a:hlinkClick r:id="" action="ppaction://media"/>
            <a:extLst>
              <a:ext uri="{FF2B5EF4-FFF2-40B4-BE49-F238E27FC236}">
                <a16:creationId xmlns:a16="http://schemas.microsoft.com/office/drawing/2014/main" id="{FF85F7E4-2F7E-9B53-32C3-B8EA79CB310B}"/>
              </a:ext>
            </a:extLst>
          </p:cNvPr>
          <p:cNvPicPr>
            <a:picLocks noChangeAspect="1"/>
          </p:cNvPicPr>
          <p:nvPr>
            <a:audioFile r:link="rId1"/>
            <p:extLst>
              <p:ext uri="{DAA4B4D4-6D71-4841-9C94-3DE7FCFB9230}">
                <p14:media xmlns:p14="http://schemas.microsoft.com/office/powerpoint/2010/main" r:embed="rId2">
                  <p14:trim end="3447.2277"/>
                </p14:media>
              </p:ext>
            </p:extLst>
          </p:nvPr>
        </p:nvPicPr>
        <p:blipFill>
          <a:blip r:embed="rId12"/>
          <a:stretch>
            <a:fillRect/>
          </a:stretch>
        </p:blipFill>
        <p:spPr>
          <a:xfrm>
            <a:off x="399857" y="6045200"/>
            <a:ext cx="406400" cy="4064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25163801"/>
      </p:ext>
    </p:extLst>
  </p:cSld>
  <p:clrMapOvr>
    <a:masterClrMapping/>
  </p:clrMapOvr>
  <p:transition spd="slow" advClick="0" advTm="11765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7642"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083D2B2-24CC-41A1-8AC3-EDF2DA2C3A20}"/>
              </a:ext>
            </a:extLst>
          </p:cNvPr>
          <p:cNvSpPr>
            <a:spLocks noGrp="1"/>
          </p:cNvSpPr>
          <p:nvPr>
            <p:ph type="title"/>
          </p:nvPr>
        </p:nvSpPr>
        <p:spPr/>
        <p:txBody>
          <a:bodyPr/>
          <a:lstStyle/>
          <a:p>
            <a:r>
              <a:rPr lang="en-US" dirty="0"/>
              <a:t>EDA and Insights of Data</a:t>
            </a:r>
          </a:p>
        </p:txBody>
      </p:sp>
      <p:sp>
        <p:nvSpPr>
          <p:cNvPr id="2" name="Content Placeholder 1">
            <a:extLst>
              <a:ext uri="{FF2B5EF4-FFF2-40B4-BE49-F238E27FC236}">
                <a16:creationId xmlns:a16="http://schemas.microsoft.com/office/drawing/2014/main" id="{0E85CDB0-AD30-4DBB-AC55-D824F09CE209}"/>
              </a:ext>
            </a:extLst>
          </p:cNvPr>
          <p:cNvSpPr>
            <a:spLocks noGrp="1"/>
          </p:cNvSpPr>
          <p:nvPr>
            <p:ph idx="1"/>
          </p:nvPr>
        </p:nvSpPr>
        <p:spPr>
          <a:xfrm>
            <a:off x="604434" y="1604210"/>
            <a:ext cx="4712634" cy="4805161"/>
          </a:xfrm>
        </p:spPr>
        <p:txBody>
          <a:bodyPr>
            <a:normAutofit fontScale="92500" lnSpcReduction="10000"/>
          </a:bodyPr>
          <a:lstStyle/>
          <a:p>
            <a:r>
              <a:rPr lang="en-US" dirty="0"/>
              <a:t>No. of defaulters: 24825</a:t>
            </a:r>
          </a:p>
          <a:p>
            <a:r>
              <a:rPr lang="en-US" dirty="0"/>
              <a:t>No. of non-defaulters: 282686</a:t>
            </a:r>
          </a:p>
          <a:p>
            <a:r>
              <a:rPr lang="en-US" dirty="0"/>
              <a:t>Percentage of defaulters: 8.072881945686495 </a:t>
            </a:r>
          </a:p>
          <a:p>
            <a:r>
              <a:rPr lang="en-US" dirty="0"/>
              <a:t>It’s an imbalance Dataset. (Defaulter : Non-Defaulter = 8 : 92 = 2 : 23)</a:t>
            </a:r>
          </a:p>
          <a:p>
            <a:r>
              <a:rPr lang="en-US" dirty="0"/>
              <a:t>Percentage of applicants approved previously but are defaulter in current loan: 7.588655443691958 </a:t>
            </a:r>
          </a:p>
          <a:p>
            <a:r>
              <a:rPr lang="en-US" dirty="0"/>
              <a:t>Percentage of applicants refused previously but are non-defaulter in current loan: 88.00358612820408</a:t>
            </a:r>
          </a:p>
          <a:p>
            <a:r>
              <a:rPr lang="en-US" dirty="0"/>
              <a:t>Most applications are approved. Cancelled and Refused are almost on the same level.</a:t>
            </a:r>
          </a:p>
          <a:p>
            <a:r>
              <a:rPr lang="en-US" dirty="0"/>
              <a:t>It’s a Binary Classification Problem.</a:t>
            </a:r>
          </a:p>
        </p:txBody>
      </p:sp>
      <p:pic>
        <p:nvPicPr>
          <p:cNvPr id="11" name="Picture 10">
            <a:extLst>
              <a:ext uri="{FF2B5EF4-FFF2-40B4-BE49-F238E27FC236}">
                <a16:creationId xmlns:a16="http://schemas.microsoft.com/office/drawing/2014/main" id="{24D88A0F-5F4B-5F95-AFE2-4A63649A4523}"/>
              </a:ext>
            </a:extLst>
          </p:cNvPr>
          <p:cNvPicPr>
            <a:picLocks noChangeAspect="1"/>
          </p:cNvPicPr>
          <p:nvPr/>
        </p:nvPicPr>
        <p:blipFill>
          <a:blip r:embed="rId4"/>
          <a:stretch>
            <a:fillRect/>
          </a:stretch>
        </p:blipFill>
        <p:spPr>
          <a:xfrm>
            <a:off x="5823284" y="1857676"/>
            <a:ext cx="5764282" cy="4148488"/>
          </a:xfrm>
          <a:prstGeom prst="rect">
            <a:avLst/>
          </a:prstGeom>
        </p:spPr>
      </p:pic>
      <p:pic>
        <p:nvPicPr>
          <p:cNvPr id="4" name="Record-015">
            <a:hlinkClick r:id="" action="ppaction://media"/>
            <a:extLst>
              <a:ext uri="{FF2B5EF4-FFF2-40B4-BE49-F238E27FC236}">
                <a16:creationId xmlns:a16="http://schemas.microsoft.com/office/drawing/2014/main" id="{24DDBB48-2EBE-16F9-1254-47A4E125CAE1}"/>
              </a:ext>
            </a:extLst>
          </p:cNvPr>
          <p:cNvPicPr>
            <a:picLocks noChangeAspect="1"/>
          </p:cNvPicPr>
          <p:nvPr>
            <a:audioFile r:link="rId1"/>
            <p:extLst>
              <p:ext uri="{DAA4B4D4-6D71-4841-9C94-3DE7FCFB9230}">
                <p14:media xmlns:p14="http://schemas.microsoft.com/office/powerpoint/2010/main" r:embed="rId2">
                  <p14:trim end="7441.1755"/>
                </p14:media>
              </p:ext>
            </p:extLst>
          </p:nvPr>
        </p:nvPicPr>
        <p:blipFill>
          <a:blip r:embed="rId5"/>
          <a:stretch>
            <a:fillRect/>
          </a:stretch>
        </p:blipFill>
        <p:spPr>
          <a:xfrm>
            <a:off x="474134" y="6206171"/>
            <a:ext cx="406400" cy="406400"/>
          </a:xfrm>
          <a:prstGeom prst="rect">
            <a:avLst/>
          </a:prstGeom>
        </p:spPr>
      </p:pic>
    </p:spTree>
    <p:extLst>
      <p:ext uri="{BB962C8B-B14F-4D97-AF65-F5344CB8AC3E}">
        <p14:creationId xmlns:p14="http://schemas.microsoft.com/office/powerpoint/2010/main" val="1997439054"/>
      </p:ext>
    </p:extLst>
  </p:cSld>
  <p:clrMapOvr>
    <a:masterClrMapping/>
  </p:clrMapOvr>
  <p:transition spd="slow" advClick="0" advTm="1167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670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EE622-B204-4BAA-A73B-2ED70B230E0F}"/>
              </a:ext>
            </a:extLst>
          </p:cNvPr>
          <p:cNvSpPr>
            <a:spLocks noGrp="1"/>
          </p:cNvSpPr>
          <p:nvPr>
            <p:ph type="title"/>
          </p:nvPr>
        </p:nvSpPr>
        <p:spPr/>
        <p:txBody>
          <a:bodyPr/>
          <a:lstStyle/>
          <a:p>
            <a:r>
              <a:rPr lang="en-US" dirty="0"/>
              <a:t>Merging of Files </a:t>
            </a:r>
          </a:p>
        </p:txBody>
      </p:sp>
      <p:sp>
        <p:nvSpPr>
          <p:cNvPr id="6" name="Content Placeholder 7" descr="PowerPoint allows you to import a variety of popular 3D model formats. &#10;So no matter your workflows outside of PowerPoint, you should be able to find a suitable solution to make your 3D models portable and presentable to virtually anyone, anywhere and on any device (with just a few quick modifications)">
            <a:extLst>
              <a:ext uri="{FF2B5EF4-FFF2-40B4-BE49-F238E27FC236}">
                <a16:creationId xmlns:a16="http://schemas.microsoft.com/office/drawing/2014/main" id="{9908A373-FC7C-4282-8736-3682F263411C}"/>
              </a:ext>
            </a:extLst>
          </p:cNvPr>
          <p:cNvSpPr txBox="1">
            <a:spLocks/>
          </p:cNvSpPr>
          <p:nvPr/>
        </p:nvSpPr>
        <p:spPr>
          <a:xfrm>
            <a:off x="533459" y="1485933"/>
            <a:ext cx="4321175" cy="451060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ts val="1800"/>
              </a:lnSpc>
              <a:spcAft>
                <a:spcPts val="600"/>
              </a:spcAft>
            </a:pPr>
            <a:r>
              <a:rPr lang="en-US" sz="1800" b="1" dirty="0">
                <a:solidFill>
                  <a:schemeClr val="accent1">
                    <a:lumMod val="75000"/>
                  </a:schemeClr>
                </a:solidFill>
                <a:latin typeface="Segoe UI" panose="020B0502040204020203" pitchFamily="34" charset="0"/>
                <a:cs typeface="Segoe UI" panose="020B0502040204020203" pitchFamily="34" charset="0"/>
              </a:rPr>
              <a:t>Current Application- </a:t>
            </a:r>
            <a:r>
              <a:rPr lang="en-US" sz="1800" dirty="0"/>
              <a:t>The shape of Current Application: (307511, 122)</a:t>
            </a:r>
            <a:endParaRPr lang="en-US" sz="1800" dirty="0">
              <a:solidFill>
                <a:prstClr val="black">
                  <a:lumMod val="75000"/>
                  <a:lumOff val="25000"/>
                </a:prstClr>
              </a:solidFill>
              <a:latin typeface="Segoe UI" panose="020B0502040204020203" pitchFamily="34" charset="0"/>
              <a:cs typeface="Segoe UI" panose="020B0502040204020203" pitchFamily="34" charset="0"/>
            </a:endParaRPr>
          </a:p>
          <a:p>
            <a:pPr>
              <a:lnSpc>
                <a:spcPts val="1800"/>
              </a:lnSpc>
              <a:spcAft>
                <a:spcPts val="600"/>
              </a:spcAft>
            </a:pPr>
            <a:r>
              <a:rPr lang="en-US" sz="1800" b="1" dirty="0">
                <a:solidFill>
                  <a:schemeClr val="accent1">
                    <a:lumMod val="75000"/>
                  </a:schemeClr>
                </a:solidFill>
                <a:latin typeface="Segoe UI" panose="020B0502040204020203" pitchFamily="34" charset="0"/>
                <a:cs typeface="Segoe UI" panose="020B0502040204020203" pitchFamily="34" charset="0"/>
              </a:rPr>
              <a:t>Previous Application- </a:t>
            </a:r>
            <a:r>
              <a:rPr lang="en-US" sz="1800" dirty="0"/>
              <a:t>The shape of Previous Applications: (1670214, 37)</a:t>
            </a:r>
            <a:endParaRPr lang="en-US" sz="1800" dirty="0">
              <a:solidFill>
                <a:prstClr val="black">
                  <a:lumMod val="75000"/>
                  <a:lumOff val="25000"/>
                </a:prstClr>
              </a:solidFill>
              <a:latin typeface="Segoe UI" panose="020B0502040204020203" pitchFamily="34" charset="0"/>
              <a:cs typeface="Segoe UI" panose="020B0502040204020203" pitchFamily="34" charset="0"/>
            </a:endParaRPr>
          </a:p>
          <a:p>
            <a:pPr>
              <a:lnSpc>
                <a:spcPts val="1800"/>
              </a:lnSpc>
              <a:spcAft>
                <a:spcPts val="600"/>
              </a:spcAft>
            </a:pPr>
            <a:r>
              <a:rPr lang="en-US" sz="1800" b="1" dirty="0">
                <a:solidFill>
                  <a:schemeClr val="accent1">
                    <a:lumMod val="75000"/>
                  </a:schemeClr>
                </a:solidFill>
                <a:latin typeface="Segoe UI" panose="020B0502040204020203" pitchFamily="34" charset="0"/>
                <a:cs typeface="Segoe UI" panose="020B0502040204020203" pitchFamily="34" charset="0"/>
              </a:rPr>
              <a:t>Bureau-</a:t>
            </a:r>
            <a:r>
              <a:rPr lang="en-US" sz="1800" dirty="0">
                <a:solidFill>
                  <a:prstClr val="black">
                    <a:lumMod val="75000"/>
                    <a:lumOff val="25000"/>
                  </a:prstClr>
                </a:solidFill>
                <a:latin typeface="Segoe UI" panose="020B0502040204020203" pitchFamily="34" charset="0"/>
                <a:cs typeface="Segoe UI" panose="020B0502040204020203" pitchFamily="34" charset="0"/>
              </a:rPr>
              <a:t> </a:t>
            </a:r>
            <a:r>
              <a:rPr lang="en-US" sz="1800" dirty="0"/>
              <a:t>The shape of Bureau : (1716428, 17)</a:t>
            </a:r>
            <a:endParaRPr lang="en-US" sz="1800" dirty="0">
              <a:solidFill>
                <a:prstClr val="black">
                  <a:lumMod val="75000"/>
                  <a:lumOff val="25000"/>
                </a:prstClr>
              </a:solidFill>
              <a:latin typeface="Segoe UI" panose="020B0502040204020203" pitchFamily="34" charset="0"/>
              <a:cs typeface="Segoe UI" panose="020B0502040204020203" pitchFamily="34" charset="0"/>
            </a:endParaRPr>
          </a:p>
          <a:p>
            <a:pPr>
              <a:lnSpc>
                <a:spcPts val="1800"/>
              </a:lnSpc>
              <a:spcAft>
                <a:spcPts val="600"/>
              </a:spcAft>
            </a:pPr>
            <a:r>
              <a:rPr lang="en-US" sz="1800" b="1" dirty="0">
                <a:solidFill>
                  <a:schemeClr val="accent1">
                    <a:lumMod val="75000"/>
                  </a:schemeClr>
                </a:solidFill>
                <a:latin typeface="Segoe UI" panose="020B0502040204020203" pitchFamily="34" charset="0"/>
                <a:cs typeface="Segoe UI" panose="020B0502040204020203" pitchFamily="34" charset="0"/>
              </a:rPr>
              <a:t>Bureau Balance- </a:t>
            </a:r>
            <a:r>
              <a:rPr lang="en-US" sz="1800" dirty="0"/>
              <a:t>The shape of Bureau Balance: (27299925, 3) </a:t>
            </a:r>
          </a:p>
          <a:p>
            <a:pPr>
              <a:lnSpc>
                <a:spcPts val="1800"/>
              </a:lnSpc>
              <a:spcAft>
                <a:spcPts val="600"/>
              </a:spcAft>
            </a:pPr>
            <a:r>
              <a:rPr lang="en-US" sz="1800" b="1" dirty="0">
                <a:solidFill>
                  <a:schemeClr val="accent1">
                    <a:lumMod val="75000"/>
                  </a:schemeClr>
                </a:solidFill>
                <a:latin typeface="Segoe UI" panose="020B0502040204020203" pitchFamily="34" charset="0"/>
                <a:cs typeface="Segoe UI" panose="020B0502040204020203" pitchFamily="34" charset="0"/>
              </a:rPr>
              <a:t>Credit Balance- </a:t>
            </a:r>
            <a:r>
              <a:rPr lang="en-US" sz="1800" dirty="0"/>
              <a:t>The shape of Credit Balance: (3840312, 23) </a:t>
            </a:r>
          </a:p>
          <a:p>
            <a:pPr>
              <a:lnSpc>
                <a:spcPts val="1800"/>
              </a:lnSpc>
              <a:spcAft>
                <a:spcPts val="600"/>
              </a:spcAft>
            </a:pPr>
            <a:r>
              <a:rPr lang="en-US" sz="1800" b="1" dirty="0">
                <a:solidFill>
                  <a:schemeClr val="accent1">
                    <a:lumMod val="75000"/>
                  </a:schemeClr>
                </a:solidFill>
                <a:latin typeface="Segoe UI" panose="020B0502040204020203" pitchFamily="34" charset="0"/>
                <a:cs typeface="Segoe UI" panose="020B0502040204020203" pitchFamily="34" charset="0"/>
              </a:rPr>
              <a:t>Instalment Payments- </a:t>
            </a:r>
            <a:r>
              <a:rPr lang="en-US" sz="1800" dirty="0"/>
              <a:t>The shape of Install Payment: (13605401, 8)</a:t>
            </a:r>
          </a:p>
          <a:p>
            <a:pPr>
              <a:lnSpc>
                <a:spcPts val="1800"/>
              </a:lnSpc>
              <a:spcAft>
                <a:spcPts val="600"/>
              </a:spcAft>
            </a:pPr>
            <a:r>
              <a:rPr lang="en-US" sz="1800" b="1" dirty="0">
                <a:solidFill>
                  <a:schemeClr val="accent1">
                    <a:lumMod val="75000"/>
                  </a:schemeClr>
                </a:solidFill>
                <a:latin typeface="Segoe UI" panose="020B0502040204020203" pitchFamily="34" charset="0"/>
                <a:cs typeface="Segoe UI" panose="020B0502040204020203" pitchFamily="34" charset="0"/>
              </a:rPr>
              <a:t>POS- Cash- </a:t>
            </a:r>
            <a:r>
              <a:rPr lang="en-US" sz="1800" dirty="0"/>
              <a:t>The shape of POS Cash: (10001358, 8)</a:t>
            </a:r>
            <a:endParaRPr lang="en-US" sz="1800" dirty="0">
              <a:solidFill>
                <a:prstClr val="black">
                  <a:lumMod val="75000"/>
                  <a:lumOff val="25000"/>
                </a:prstClr>
              </a:solidFill>
              <a:latin typeface="Segoe UI" panose="020B0502040204020203" pitchFamily="34" charset="0"/>
              <a:cs typeface="Segoe UI" panose="020B0502040204020203" pitchFamily="34" charset="0"/>
            </a:endParaRPr>
          </a:p>
        </p:txBody>
      </p:sp>
      <p:pic>
        <p:nvPicPr>
          <p:cNvPr id="18" name="Picture 17">
            <a:extLst>
              <a:ext uri="{FF2B5EF4-FFF2-40B4-BE49-F238E27FC236}">
                <a16:creationId xmlns:a16="http://schemas.microsoft.com/office/drawing/2014/main" id="{F58A3B72-10A9-7877-AB81-3645A84DC810}"/>
              </a:ext>
            </a:extLst>
          </p:cNvPr>
          <p:cNvPicPr>
            <a:picLocks noChangeAspect="1"/>
          </p:cNvPicPr>
          <p:nvPr/>
        </p:nvPicPr>
        <p:blipFill>
          <a:blip r:embed="rId4"/>
          <a:stretch>
            <a:fillRect/>
          </a:stretch>
        </p:blipFill>
        <p:spPr>
          <a:xfrm>
            <a:off x="4828772" y="1376413"/>
            <a:ext cx="6904424" cy="5139156"/>
          </a:xfrm>
          <a:prstGeom prst="rect">
            <a:avLst/>
          </a:prstGeom>
        </p:spPr>
      </p:pic>
      <p:pic>
        <p:nvPicPr>
          <p:cNvPr id="3" name="Record-016">
            <a:hlinkClick r:id="" action="ppaction://media"/>
            <a:extLst>
              <a:ext uri="{FF2B5EF4-FFF2-40B4-BE49-F238E27FC236}">
                <a16:creationId xmlns:a16="http://schemas.microsoft.com/office/drawing/2014/main" id="{8AD27ADA-D45F-457D-1C65-FCB415AB518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4134" y="6106059"/>
            <a:ext cx="406400" cy="406400"/>
          </a:xfrm>
          <a:prstGeom prst="rect">
            <a:avLst/>
          </a:prstGeom>
        </p:spPr>
      </p:pic>
    </p:spTree>
    <p:extLst>
      <p:ext uri="{BB962C8B-B14F-4D97-AF65-F5344CB8AC3E}">
        <p14:creationId xmlns:p14="http://schemas.microsoft.com/office/powerpoint/2010/main" val="3665633859"/>
      </p:ext>
    </p:extLst>
  </p:cSld>
  <p:clrMapOvr>
    <a:masterClrMapping/>
  </p:clrMapOvr>
  <mc:AlternateContent xmlns:mc="http://schemas.openxmlformats.org/markup-compatibility/2006">
    <mc:Choice xmlns:p14="http://schemas.microsoft.com/office/powerpoint/2010/main" Requires="p14">
      <p:transition spd="med" p14:dur="700" advClick="0" advTm="100000">
        <p:fade/>
      </p:transition>
    </mc:Choice>
    <mc:Fallback>
      <p:transition spd="med" advClick="0" advTm="100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700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ED516-A0B4-4D09-B6A3-A788188B6704}"/>
              </a:ext>
            </a:extLst>
          </p:cNvPr>
          <p:cNvSpPr>
            <a:spLocks noGrp="1"/>
          </p:cNvSpPr>
          <p:nvPr>
            <p:ph type="title"/>
          </p:nvPr>
        </p:nvSpPr>
        <p:spPr>
          <a:xfrm>
            <a:off x="682207" y="476451"/>
            <a:ext cx="8596668" cy="1320800"/>
          </a:xfrm>
        </p:spPr>
        <p:txBody>
          <a:bodyPr/>
          <a:lstStyle/>
          <a:p>
            <a:r>
              <a:rPr lang="en-US" dirty="0"/>
              <a:t>Model building</a:t>
            </a:r>
            <a:br>
              <a:rPr lang="en-US" dirty="0"/>
            </a:br>
            <a:endParaRPr lang="en-US" dirty="0"/>
          </a:p>
        </p:txBody>
      </p:sp>
      <p:sp>
        <p:nvSpPr>
          <p:cNvPr id="15" name="Step 2 Text" descr="Alternatively, with your model selected, on the Ribbon, in the 3D Model Tool Format tab, you can click on 3D Model Views gallery to apply one of the various position views.">
            <a:extLst>
              <a:ext uri="{FF2B5EF4-FFF2-40B4-BE49-F238E27FC236}">
                <a16:creationId xmlns:a16="http://schemas.microsoft.com/office/drawing/2014/main" id="{D223119D-72DB-4091-AE4B-0A82DC881E79}"/>
              </a:ext>
            </a:extLst>
          </p:cNvPr>
          <p:cNvSpPr txBox="1">
            <a:spLocks/>
          </p:cNvSpPr>
          <p:nvPr/>
        </p:nvSpPr>
        <p:spPr>
          <a:xfrm>
            <a:off x="6349468" y="1260555"/>
            <a:ext cx="6424542" cy="5387175"/>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sz="1800" b="1" u="sng" dirty="0">
                <a:solidFill>
                  <a:schemeClr val="accent1">
                    <a:lumMod val="75000"/>
                  </a:schemeClr>
                </a:solidFill>
                <a:latin typeface="Segoe UI" panose="020B0502040204020203" pitchFamily="34" charset="0"/>
                <a:cs typeface="Segoe UI" panose="020B0502040204020203" pitchFamily="34" charset="0"/>
              </a:rPr>
              <a:t>Logistic Regression - </a:t>
            </a:r>
          </a:p>
          <a:p>
            <a:pPr>
              <a:spcAft>
                <a:spcPts val="2000"/>
              </a:spcAft>
            </a:pPr>
            <a:r>
              <a:rPr lang="en-US" sz="1800" dirty="0">
                <a:solidFill>
                  <a:prstClr val="black">
                    <a:lumMod val="75000"/>
                    <a:lumOff val="25000"/>
                  </a:prstClr>
                </a:solidFill>
                <a:latin typeface="Segoe UI" panose="020B0502040204020203" pitchFamily="34" charset="0"/>
                <a:cs typeface="Segoe UI" panose="020B0502040204020203" pitchFamily="34" charset="0"/>
              </a:rPr>
              <a:t>The Recall score of Logistic Regression is 71.5%.</a:t>
            </a:r>
          </a:p>
          <a:p>
            <a:pPr>
              <a:spcAft>
                <a:spcPts val="2000"/>
              </a:spcAft>
            </a:pPr>
            <a:r>
              <a:rPr lang="en-US" sz="1800" dirty="0">
                <a:solidFill>
                  <a:prstClr val="black">
                    <a:lumMod val="75000"/>
                    <a:lumOff val="25000"/>
                  </a:prstClr>
                </a:solidFill>
                <a:latin typeface="Segoe UI" panose="020B0502040204020203" pitchFamily="34" charset="0"/>
                <a:cs typeface="Segoe UI" panose="020B0502040204020203" pitchFamily="34" charset="0"/>
              </a:rPr>
              <a:t>The AUC Score of Logistic Regression is 78%.</a:t>
            </a:r>
          </a:p>
          <a:p>
            <a:pPr marL="0" indent="0">
              <a:spcAft>
                <a:spcPts val="2000"/>
              </a:spcAft>
              <a:buNone/>
            </a:pPr>
            <a:r>
              <a:rPr lang="en-US" sz="1800" b="1" u="sng" dirty="0">
                <a:solidFill>
                  <a:schemeClr val="accent1">
                    <a:lumMod val="75000"/>
                  </a:schemeClr>
                </a:solidFill>
                <a:latin typeface="Segoe UI" panose="020B0502040204020203" pitchFamily="34" charset="0"/>
                <a:cs typeface="Segoe UI" panose="020B0502040204020203" pitchFamily="34" charset="0"/>
              </a:rPr>
              <a:t>Random Forest -  </a:t>
            </a:r>
          </a:p>
          <a:p>
            <a:pPr>
              <a:spcAft>
                <a:spcPts val="2000"/>
              </a:spcAft>
            </a:pPr>
            <a:r>
              <a:rPr lang="en-US" sz="1800" dirty="0">
                <a:solidFill>
                  <a:prstClr val="black">
                    <a:lumMod val="75000"/>
                    <a:lumOff val="25000"/>
                  </a:prstClr>
                </a:solidFill>
                <a:latin typeface="Segoe UI" panose="020B0502040204020203" pitchFamily="34" charset="0"/>
                <a:cs typeface="Segoe UI" panose="020B0502040204020203" pitchFamily="34" charset="0"/>
              </a:rPr>
              <a:t>The Recall score of Random Forest is 97.40%.</a:t>
            </a:r>
          </a:p>
          <a:p>
            <a:pPr>
              <a:spcAft>
                <a:spcPts val="2000"/>
              </a:spcAft>
            </a:pPr>
            <a:r>
              <a:rPr lang="en-US" sz="1800" dirty="0">
                <a:solidFill>
                  <a:prstClr val="black">
                    <a:lumMod val="75000"/>
                    <a:lumOff val="25000"/>
                  </a:prstClr>
                </a:solidFill>
                <a:latin typeface="Segoe UI" panose="020B0502040204020203" pitchFamily="34" charset="0"/>
                <a:cs typeface="Segoe UI" panose="020B0502040204020203" pitchFamily="34" charset="0"/>
              </a:rPr>
              <a:t>The AUC Score of Random Forest is 100%.</a:t>
            </a:r>
          </a:p>
          <a:p>
            <a:pPr marL="0" indent="0">
              <a:spcAft>
                <a:spcPts val="2000"/>
              </a:spcAft>
              <a:buNone/>
            </a:pPr>
            <a:r>
              <a:rPr lang="en-US" sz="1800" b="1" u="sng" dirty="0" err="1">
                <a:solidFill>
                  <a:schemeClr val="accent1">
                    <a:lumMod val="75000"/>
                  </a:schemeClr>
                </a:solidFill>
                <a:latin typeface="Segoe UI" panose="020B0502040204020203" pitchFamily="34" charset="0"/>
                <a:cs typeface="Segoe UI" panose="020B0502040204020203" pitchFamily="34" charset="0"/>
              </a:rPr>
              <a:t>XGBoost</a:t>
            </a:r>
            <a:r>
              <a:rPr lang="en-US" sz="1800" b="1" u="sng" dirty="0">
                <a:solidFill>
                  <a:schemeClr val="accent1">
                    <a:lumMod val="75000"/>
                  </a:schemeClr>
                </a:solidFill>
                <a:latin typeface="Segoe UI" panose="020B0502040204020203" pitchFamily="34" charset="0"/>
                <a:cs typeface="Segoe UI" panose="020B0502040204020203" pitchFamily="34" charset="0"/>
              </a:rPr>
              <a:t> -</a:t>
            </a:r>
          </a:p>
          <a:p>
            <a:pPr>
              <a:spcAft>
                <a:spcPts val="2000"/>
              </a:spcAft>
            </a:pPr>
            <a:r>
              <a:rPr lang="en-US" sz="1800" dirty="0">
                <a:solidFill>
                  <a:prstClr val="black">
                    <a:lumMod val="75000"/>
                    <a:lumOff val="25000"/>
                  </a:prstClr>
                </a:solidFill>
                <a:latin typeface="Segoe UI" panose="020B0502040204020203" pitchFamily="34" charset="0"/>
                <a:cs typeface="Segoe UI" panose="020B0502040204020203" pitchFamily="34" charset="0"/>
              </a:rPr>
              <a:t>The Recall Score of </a:t>
            </a:r>
            <a:r>
              <a:rPr lang="en-US" sz="1800" dirty="0" err="1">
                <a:solidFill>
                  <a:prstClr val="black">
                    <a:lumMod val="75000"/>
                    <a:lumOff val="25000"/>
                  </a:prstClr>
                </a:solidFill>
                <a:latin typeface="Segoe UI" panose="020B0502040204020203" pitchFamily="34" charset="0"/>
                <a:cs typeface="Segoe UI" panose="020B0502040204020203" pitchFamily="34" charset="0"/>
              </a:rPr>
              <a:t>XGBoost</a:t>
            </a:r>
            <a:r>
              <a:rPr lang="en-US" sz="1800" dirty="0">
                <a:solidFill>
                  <a:prstClr val="black">
                    <a:lumMod val="75000"/>
                    <a:lumOff val="25000"/>
                  </a:prstClr>
                </a:solidFill>
                <a:latin typeface="Segoe UI" panose="020B0502040204020203" pitchFamily="34" charset="0"/>
                <a:cs typeface="Segoe UI" panose="020B0502040204020203" pitchFamily="34" charset="0"/>
              </a:rPr>
              <a:t> is 92.5%</a:t>
            </a:r>
          </a:p>
          <a:p>
            <a:pPr>
              <a:spcAft>
                <a:spcPts val="2000"/>
              </a:spcAft>
            </a:pPr>
            <a:r>
              <a:rPr lang="en-US" sz="1800" dirty="0">
                <a:solidFill>
                  <a:prstClr val="black">
                    <a:lumMod val="75000"/>
                    <a:lumOff val="25000"/>
                  </a:prstClr>
                </a:solidFill>
                <a:latin typeface="Segoe UI" panose="020B0502040204020203" pitchFamily="34" charset="0"/>
                <a:cs typeface="Segoe UI" panose="020B0502040204020203" pitchFamily="34" charset="0"/>
              </a:rPr>
              <a:t>The AUC Score of </a:t>
            </a:r>
            <a:r>
              <a:rPr lang="en-US" sz="1800" dirty="0" err="1">
                <a:solidFill>
                  <a:prstClr val="black">
                    <a:lumMod val="75000"/>
                    <a:lumOff val="25000"/>
                  </a:prstClr>
                </a:solidFill>
                <a:latin typeface="Segoe UI" panose="020B0502040204020203" pitchFamily="34" charset="0"/>
                <a:cs typeface="Segoe UI" panose="020B0502040204020203" pitchFamily="34" charset="0"/>
              </a:rPr>
              <a:t>XGBoost</a:t>
            </a:r>
            <a:r>
              <a:rPr lang="en-US" sz="1800" dirty="0">
                <a:solidFill>
                  <a:prstClr val="black">
                    <a:lumMod val="75000"/>
                    <a:lumOff val="25000"/>
                  </a:prstClr>
                </a:solidFill>
                <a:latin typeface="Segoe UI" panose="020B0502040204020203" pitchFamily="34" charset="0"/>
                <a:cs typeface="Segoe UI" panose="020B0502040204020203" pitchFamily="34" charset="0"/>
              </a:rPr>
              <a:t> is 98%.</a:t>
            </a:r>
          </a:p>
        </p:txBody>
      </p:sp>
      <p:pic>
        <p:nvPicPr>
          <p:cNvPr id="16" name="Picture 15">
            <a:extLst>
              <a:ext uri="{FF2B5EF4-FFF2-40B4-BE49-F238E27FC236}">
                <a16:creationId xmlns:a16="http://schemas.microsoft.com/office/drawing/2014/main" id="{76646944-A7F4-6F48-5ADB-F2805C0E5758}"/>
              </a:ext>
            </a:extLst>
          </p:cNvPr>
          <p:cNvPicPr>
            <a:picLocks noChangeAspect="1"/>
          </p:cNvPicPr>
          <p:nvPr/>
        </p:nvPicPr>
        <p:blipFill>
          <a:blip r:embed="rId4"/>
          <a:stretch>
            <a:fillRect/>
          </a:stretch>
        </p:blipFill>
        <p:spPr>
          <a:xfrm>
            <a:off x="677333" y="1526737"/>
            <a:ext cx="5165201" cy="4854812"/>
          </a:xfrm>
          <a:prstGeom prst="rect">
            <a:avLst/>
          </a:prstGeom>
        </p:spPr>
      </p:pic>
      <p:pic>
        <p:nvPicPr>
          <p:cNvPr id="3" name="Record-017model building">
            <a:hlinkClick r:id="" action="ppaction://media"/>
            <a:extLst>
              <a:ext uri="{FF2B5EF4-FFF2-40B4-BE49-F238E27FC236}">
                <a16:creationId xmlns:a16="http://schemas.microsoft.com/office/drawing/2014/main" id="{EA99FAC6-3ACB-8303-3F31-54AA584B658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94906" y="6178349"/>
            <a:ext cx="406400" cy="406400"/>
          </a:xfrm>
          <a:prstGeom prst="rect">
            <a:avLst/>
          </a:prstGeom>
        </p:spPr>
      </p:pic>
    </p:spTree>
    <p:extLst>
      <p:ext uri="{BB962C8B-B14F-4D97-AF65-F5344CB8AC3E}">
        <p14:creationId xmlns:p14="http://schemas.microsoft.com/office/powerpoint/2010/main" val="196958423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47300">
        <p159:morph option="byObject"/>
      </p:transition>
    </mc:Choice>
    <mc:Fallback>
      <p:transition spd="slow" advClick="0" advTm="473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29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A3C97-E356-4FF9-AED5-879B8F991C1B}"/>
              </a:ext>
            </a:extLst>
          </p:cNvPr>
          <p:cNvSpPr>
            <a:spLocks noGrp="1"/>
          </p:cNvSpPr>
          <p:nvPr>
            <p:ph type="title"/>
          </p:nvPr>
        </p:nvSpPr>
        <p:spPr>
          <a:xfrm>
            <a:off x="677334" y="609600"/>
            <a:ext cx="8596668" cy="1036164"/>
          </a:xfrm>
        </p:spPr>
        <p:txBody>
          <a:bodyPr>
            <a:normAutofit fontScale="90000"/>
          </a:bodyPr>
          <a:lstStyle/>
          <a:p>
            <a:r>
              <a:rPr lang="en-US" dirty="0"/>
              <a:t>Conclusion</a:t>
            </a:r>
            <a:br>
              <a:rPr lang="en-US" dirty="0"/>
            </a:br>
            <a:endParaRPr lang="en-US" dirty="0"/>
          </a:p>
        </p:txBody>
      </p:sp>
      <p:sp>
        <p:nvSpPr>
          <p:cNvPr id="7" name="Content Placeholder Step 1" descr="Select your 3D model &gt; 3D Models Format &gt; Pan &amp; Zoom&#10;&#10;Note: the Pan &amp; Zoom tool acts like an on/off (toggle) switch. Once pressed, you’ll see a gray box around the Pan &amp; Zoom button to indicate the feature is activated. Press the button again to deactivate the Pan &amp; Zoom feature.">
            <a:extLst>
              <a:ext uri="{FF2B5EF4-FFF2-40B4-BE49-F238E27FC236}">
                <a16:creationId xmlns:a16="http://schemas.microsoft.com/office/drawing/2014/main" id="{3EE46009-9B31-417A-AB61-8C70009004B3}"/>
              </a:ext>
            </a:extLst>
          </p:cNvPr>
          <p:cNvSpPr txBox="1">
            <a:spLocks/>
          </p:cNvSpPr>
          <p:nvPr/>
        </p:nvSpPr>
        <p:spPr>
          <a:xfrm>
            <a:off x="1030870" y="4084342"/>
            <a:ext cx="9961182" cy="2236702"/>
          </a:xfrm>
          <a:prstGeom prst="rect">
            <a:avLst/>
          </a:prstGeom>
        </p:spPr>
        <p:txBody>
          <a:bodyPr vert="horz" lIns="91440" tIns="45720" rIns="91440" bIns="45720" rtlCol="0">
            <a:no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algn="l">
              <a:buFont typeface="Arial" panose="020B0604020202020204" pitchFamily="34" charset="0"/>
              <a:buChar char="•"/>
            </a:pPr>
            <a:r>
              <a:rPr lang="en-US" sz="2000" b="0" i="0" dirty="0">
                <a:effectLst/>
                <a:latin typeface="Calibri" panose="020F0502020204030204" pitchFamily="34" charset="0"/>
                <a:cs typeface="Calibri" panose="020F0502020204030204" pitchFamily="34" charset="0"/>
              </a:rPr>
              <a:t>The highest Recall value was obtained for </a:t>
            </a:r>
            <a:r>
              <a:rPr lang="en-US" sz="2000" b="0" i="0" dirty="0" err="1">
                <a:effectLst/>
                <a:latin typeface="Calibri" panose="020F0502020204030204" pitchFamily="34" charset="0"/>
                <a:cs typeface="Calibri" panose="020F0502020204030204" pitchFamily="34" charset="0"/>
              </a:rPr>
              <a:t>RandomForest</a:t>
            </a:r>
            <a:r>
              <a:rPr lang="en-US" sz="2000" b="0" i="0" dirty="0">
                <a:effectLst/>
                <a:latin typeface="Calibri" panose="020F0502020204030204" pitchFamily="34" charset="0"/>
                <a:cs typeface="Calibri" panose="020F0502020204030204" pitchFamily="34" charset="0"/>
              </a:rPr>
              <a:t>, which is then followed by </a:t>
            </a:r>
            <a:r>
              <a:rPr lang="en-US" sz="2000" b="0" i="0" dirty="0" err="1">
                <a:effectLst/>
                <a:latin typeface="Calibri" panose="020F0502020204030204" pitchFamily="34" charset="0"/>
                <a:cs typeface="Calibri" panose="020F0502020204030204" pitchFamily="34" charset="0"/>
              </a:rPr>
              <a:t>XGBoost</a:t>
            </a:r>
            <a:r>
              <a:rPr lang="en-US" sz="2000" b="0" i="0" dirty="0">
                <a:effectLst/>
                <a:latin typeface="Calibri" panose="020F0502020204030204" pitchFamily="34" charset="0"/>
                <a:cs typeface="Calibri" panose="020F0502020204030204" pitchFamily="34" charset="0"/>
              </a:rPr>
              <a:t> Classifier Model.</a:t>
            </a:r>
          </a:p>
          <a:p>
            <a:pPr algn="l">
              <a:buFont typeface="Arial" panose="020B0604020202020204" pitchFamily="34" charset="0"/>
              <a:buChar char="•"/>
            </a:pPr>
            <a:r>
              <a:rPr lang="en-US" sz="2000" b="0" i="0" dirty="0">
                <a:effectLst/>
                <a:latin typeface="Calibri" panose="020F0502020204030204" pitchFamily="34" charset="0"/>
                <a:cs typeface="Calibri" panose="020F0502020204030204" pitchFamily="34" charset="0"/>
              </a:rPr>
              <a:t>The Highest  ROC-AUC was observed for </a:t>
            </a:r>
            <a:r>
              <a:rPr lang="en-US" sz="2000" dirty="0" err="1">
                <a:latin typeface="Calibri" panose="020F0502020204030204" pitchFamily="34" charset="0"/>
                <a:cs typeface="Calibri" panose="020F0502020204030204" pitchFamily="34" charset="0"/>
              </a:rPr>
              <a:t>RandomForest</a:t>
            </a:r>
            <a:r>
              <a:rPr lang="en-US" sz="2000" dirty="0">
                <a:latin typeface="Calibri" panose="020F0502020204030204" pitchFamily="34" charset="0"/>
                <a:cs typeface="Calibri" panose="020F0502020204030204" pitchFamily="34" charset="0"/>
              </a:rPr>
              <a:t> </a:t>
            </a:r>
            <a:r>
              <a:rPr lang="en-US" sz="2000" b="0" i="0" dirty="0">
                <a:effectLst/>
                <a:latin typeface="Calibri" panose="020F0502020204030204" pitchFamily="34" charset="0"/>
                <a:cs typeface="Calibri" panose="020F0502020204030204" pitchFamily="34" charset="0"/>
              </a:rPr>
              <a:t>Classifier, followed by </a:t>
            </a:r>
            <a:r>
              <a:rPr lang="en-US" sz="2000" b="0" i="0" dirty="0" err="1">
                <a:effectLst/>
                <a:latin typeface="Calibri" panose="020F0502020204030204" pitchFamily="34" charset="0"/>
                <a:cs typeface="Calibri" panose="020F0502020204030204" pitchFamily="34" charset="0"/>
              </a:rPr>
              <a:t>XGBoost</a:t>
            </a:r>
            <a:r>
              <a:rPr lang="en-US" sz="2000" b="0" i="0" dirty="0">
                <a:effectLst/>
                <a:latin typeface="Calibri" panose="020F0502020204030204" pitchFamily="34" charset="0"/>
                <a:cs typeface="Calibri" panose="020F0502020204030204" pitchFamily="34" charset="0"/>
              </a:rPr>
              <a:t> Classifier Model</a:t>
            </a:r>
            <a:r>
              <a:rPr lang="en-US" sz="2000" dirty="0">
                <a:solidFill>
                  <a:prstClr val="black">
                    <a:lumMod val="75000"/>
                    <a:lumOff val="25000"/>
                  </a:prstClr>
                </a:solidFill>
                <a:latin typeface="Calibri" panose="020F0502020204030204" pitchFamily="34" charset="0"/>
                <a:cs typeface="Calibri" panose="020F0502020204030204" pitchFamily="34" charset="0"/>
              </a:rPr>
              <a:t>.</a:t>
            </a:r>
          </a:p>
        </p:txBody>
      </p:sp>
      <p:pic>
        <p:nvPicPr>
          <p:cNvPr id="16" name="Picture 15">
            <a:extLst>
              <a:ext uri="{FF2B5EF4-FFF2-40B4-BE49-F238E27FC236}">
                <a16:creationId xmlns:a16="http://schemas.microsoft.com/office/drawing/2014/main" id="{9BFAFD8D-2FA2-82F3-D54E-5A51310F2EAD}"/>
              </a:ext>
            </a:extLst>
          </p:cNvPr>
          <p:cNvPicPr>
            <a:picLocks noChangeAspect="1"/>
          </p:cNvPicPr>
          <p:nvPr/>
        </p:nvPicPr>
        <p:blipFill>
          <a:blip r:embed="rId4"/>
          <a:stretch>
            <a:fillRect/>
          </a:stretch>
        </p:blipFill>
        <p:spPr>
          <a:xfrm>
            <a:off x="1030869" y="1440379"/>
            <a:ext cx="10072036" cy="2236701"/>
          </a:xfrm>
          <a:prstGeom prst="rect">
            <a:avLst/>
          </a:prstGeom>
        </p:spPr>
      </p:pic>
      <p:pic>
        <p:nvPicPr>
          <p:cNvPr id="3" name="Record-017conclusion">
            <a:hlinkClick r:id="" action="ppaction://media"/>
            <a:extLst>
              <a:ext uri="{FF2B5EF4-FFF2-40B4-BE49-F238E27FC236}">
                <a16:creationId xmlns:a16="http://schemas.microsoft.com/office/drawing/2014/main" id="{09B132FC-4B70-96C1-F97F-9B2C3513E79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74134" y="6117844"/>
            <a:ext cx="406400" cy="406400"/>
          </a:xfrm>
          <a:prstGeom prst="rect">
            <a:avLst/>
          </a:prstGeom>
        </p:spPr>
      </p:pic>
    </p:spTree>
    <p:extLst>
      <p:ext uri="{BB962C8B-B14F-4D97-AF65-F5344CB8AC3E}">
        <p14:creationId xmlns:p14="http://schemas.microsoft.com/office/powerpoint/2010/main" val="1764756509"/>
      </p:ext>
    </p:extLst>
  </p:cSld>
  <p:clrMapOvr>
    <a:masterClrMapping/>
  </p:clrMapOvr>
  <mc:AlternateContent xmlns:mc="http://schemas.openxmlformats.org/markup-compatibility/2006">
    <mc:Choice xmlns:p14="http://schemas.microsoft.com/office/powerpoint/2010/main" Requires="p14">
      <p:transition spd="slow" advClick="0" advTm="60000">
        <p14:flash/>
      </p:transition>
    </mc:Choice>
    <mc:Fallback>
      <p:transition spd="slow" advClick="0" advTm="60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52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B0DA3-CF37-5104-8078-2ECFEBB81F4D}"/>
              </a:ext>
            </a:extLst>
          </p:cNvPr>
          <p:cNvSpPr>
            <a:spLocks noGrp="1"/>
          </p:cNvSpPr>
          <p:nvPr>
            <p:ph type="title"/>
          </p:nvPr>
        </p:nvSpPr>
        <p:spPr>
          <a:xfrm>
            <a:off x="3173956" y="2752237"/>
            <a:ext cx="8596668" cy="1826581"/>
          </a:xfrm>
        </p:spPr>
        <p:txBody>
          <a:bodyPr>
            <a:normAutofit/>
          </a:bodyPr>
          <a:lstStyle/>
          <a:p>
            <a:r>
              <a:rPr lang="en-IN" sz="9600" b="1" dirty="0"/>
              <a:t>THE END</a:t>
            </a:r>
          </a:p>
        </p:txBody>
      </p:sp>
    </p:spTree>
    <p:extLst>
      <p:ext uri="{BB962C8B-B14F-4D97-AF65-F5344CB8AC3E}">
        <p14:creationId xmlns:p14="http://schemas.microsoft.com/office/powerpoint/2010/main" val="3450809499"/>
      </p:ext>
    </p:extLst>
  </p:cSld>
  <p:clrMapOvr>
    <a:masterClrMapping/>
  </p:clrMapOvr>
  <mc:AlternateContent xmlns:mc="http://schemas.openxmlformats.org/markup-compatibility/2006">
    <mc:Choice xmlns:p14="http://schemas.microsoft.com/office/powerpoint/2010/main" Requires="p14">
      <p:transition spd="slow" p14:dur="2000" advClick="0" advTm="20000"/>
    </mc:Choice>
    <mc:Fallback>
      <p:transition spd="slow" advClick="0" advTm="20000"/>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711</TotalTime>
  <Words>445</Words>
  <Application>Microsoft Office PowerPoint</Application>
  <PresentationFormat>Widescreen</PresentationFormat>
  <Paragraphs>47</Paragraphs>
  <Slides>8</Slides>
  <Notes>0</Notes>
  <HiddenSlides>0</HiddenSlides>
  <MMClips>7</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8</vt:i4>
      </vt:variant>
    </vt:vector>
  </HeadingPairs>
  <TitlesOfParts>
    <vt:vector size="20" baseType="lpstr">
      <vt:lpstr>Agency FB</vt:lpstr>
      <vt:lpstr>Arial</vt:lpstr>
      <vt:lpstr>Calibri</vt:lpstr>
      <vt:lpstr>Helvetica Neue</vt:lpstr>
      <vt:lpstr>Inter</vt:lpstr>
      <vt:lpstr>Roboto</vt:lpstr>
      <vt:lpstr>Segoe UI</vt:lpstr>
      <vt:lpstr>Segoe UI Light</vt:lpstr>
      <vt:lpstr>Trebuchet MS</vt:lpstr>
      <vt:lpstr>Wingdings</vt:lpstr>
      <vt:lpstr>Wingdings 3</vt:lpstr>
      <vt:lpstr>Facet</vt:lpstr>
      <vt:lpstr>Home Loan Default- Risk Management using Machine Learning Approach</vt:lpstr>
      <vt:lpstr>Why Use ML in Home Loan Defaulter Prediction?</vt:lpstr>
      <vt:lpstr>The Dataset</vt:lpstr>
      <vt:lpstr>EDA and Insights of Data</vt:lpstr>
      <vt:lpstr>Merging of Files </vt:lpstr>
      <vt:lpstr>Model building </vt:lpstr>
      <vt:lpstr>Conclusion </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 Loan Default- Risk Management using Machine Learning Approach</dc:title>
  <dc:creator>Arinkit Das</dc:creator>
  <cp:lastModifiedBy>Arinkit Das</cp:lastModifiedBy>
  <cp:revision>20</cp:revision>
  <dcterms:created xsi:type="dcterms:W3CDTF">2022-06-16T04:19:25Z</dcterms:created>
  <dcterms:modified xsi:type="dcterms:W3CDTF">2022-06-20T07:59:16Z</dcterms:modified>
</cp:coreProperties>
</file>